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72" r:id="rId3"/>
    <p:sldId id="273" r:id="rId4"/>
    <p:sldId id="275" r:id="rId5"/>
    <p:sldId id="299" r:id="rId6"/>
    <p:sldId id="278" r:id="rId7"/>
    <p:sldId id="300" r:id="rId8"/>
    <p:sldId id="277" r:id="rId9"/>
    <p:sldId id="301" r:id="rId10"/>
    <p:sldId id="309" r:id="rId11"/>
    <p:sldId id="310" r:id="rId12"/>
    <p:sldId id="311" r:id="rId13"/>
    <p:sldId id="313" r:id="rId14"/>
    <p:sldId id="312" r:id="rId15"/>
    <p:sldId id="314" r:id="rId16"/>
    <p:sldId id="298" r:id="rId17"/>
    <p:sldId id="296" r:id="rId18"/>
    <p:sldId id="315" r:id="rId19"/>
    <p:sldId id="316" r:id="rId20"/>
    <p:sldId id="317" r:id="rId21"/>
    <p:sldId id="318" r:id="rId22"/>
    <p:sldId id="297" r:id="rId23"/>
    <p:sldId id="286" r:id="rId24"/>
    <p:sldId id="281" r:id="rId25"/>
    <p:sldId id="320" r:id="rId26"/>
    <p:sldId id="362" r:id="rId27"/>
    <p:sldId id="290" r:id="rId28"/>
    <p:sldId id="293" r:id="rId29"/>
    <p:sldId id="326" r:id="rId30"/>
    <p:sldId id="319" r:id="rId31"/>
    <p:sldId id="325" r:id="rId32"/>
    <p:sldId id="322" r:id="rId33"/>
    <p:sldId id="343" r:id="rId34"/>
    <p:sldId id="328" r:id="rId35"/>
    <p:sldId id="330" r:id="rId36"/>
    <p:sldId id="331" r:id="rId37"/>
    <p:sldId id="332" r:id="rId38"/>
    <p:sldId id="340" r:id="rId39"/>
    <p:sldId id="329" r:id="rId40"/>
    <p:sldId id="335" r:id="rId41"/>
    <p:sldId id="336" r:id="rId42"/>
    <p:sldId id="337" r:id="rId43"/>
    <p:sldId id="341" r:id="rId44"/>
    <p:sldId id="338" r:id="rId45"/>
    <p:sldId id="342" r:id="rId46"/>
    <p:sldId id="339" r:id="rId47"/>
    <p:sldId id="333" r:id="rId48"/>
    <p:sldId id="334" r:id="rId49"/>
    <p:sldId id="344" r:id="rId50"/>
    <p:sldId id="345" r:id="rId51"/>
    <p:sldId id="346" r:id="rId52"/>
    <p:sldId id="347" r:id="rId53"/>
    <p:sldId id="352" r:id="rId54"/>
    <p:sldId id="353" r:id="rId55"/>
    <p:sldId id="348" r:id="rId56"/>
    <p:sldId id="365" r:id="rId57"/>
    <p:sldId id="355" r:id="rId58"/>
    <p:sldId id="356" r:id="rId59"/>
    <p:sldId id="370" r:id="rId60"/>
    <p:sldId id="366" r:id="rId61"/>
    <p:sldId id="367" r:id="rId62"/>
    <p:sldId id="359" r:id="rId63"/>
    <p:sldId id="373" r:id="rId64"/>
    <p:sldId id="372" r:id="rId65"/>
    <p:sldId id="375" r:id="rId66"/>
    <p:sldId id="374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AA5"/>
    <a:srgbClr val="000000"/>
    <a:srgbClr val="013039"/>
    <a:srgbClr val="FFFFFF"/>
    <a:srgbClr val="F5FBF6"/>
    <a:srgbClr val="024856"/>
    <a:srgbClr val="F7FCFF"/>
    <a:srgbClr val="EFF9FF"/>
    <a:srgbClr val="04C7EE"/>
    <a:srgbClr val="203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35A01-DE3F-469A-84E9-65480792D851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8CD2E-6D71-49EF-AD96-5506A226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7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78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6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3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68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57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76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8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0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59762-3275-4621-A6B9-D9DAF87528B0}" type="datetimeFigureOut">
              <a:rPr lang="ko-KR" altLang="en-US" smtClean="0"/>
              <a:t>1/21/2021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3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cusplibrary.github.io/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nvidia.com/cuda/pdf/CUSPARSE_Library.pdf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sparse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nist.gov/MatrixMarket/formats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ath.nist.gov/MatrixMarket/mmio/c/mmio.c" TargetMode="External"/><Relationship Id="rId2" Type="http://schemas.openxmlformats.org/officeDocument/2006/relationships/hyperlink" Target="http://math.nist.gov/MatrixMarket/mmio/c/mmio.h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ath.nist.gov/MatrixMarket/mmio/c/mmio.c" TargetMode="External"/><Relationship Id="rId2" Type="http://schemas.openxmlformats.org/officeDocument/2006/relationships/hyperlink" Target="http://math.nist.gov/MatrixMarket/mmio/c/mmio.h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eveloper.nvidia.com/blog/using-cuda-warp-level-primitives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AB03079-18CF-4BAE-AED7-2AFACB5F0258}"/>
              </a:ext>
            </a:extLst>
          </p:cNvPr>
          <p:cNvSpPr/>
          <p:nvPr/>
        </p:nvSpPr>
        <p:spPr>
          <a:xfrm>
            <a:off x="6822141" y="4048300"/>
            <a:ext cx="5369858" cy="10431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696635" y="3900839"/>
            <a:ext cx="5495365" cy="1043180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62635" y="2367528"/>
            <a:ext cx="9877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ea typeface="나눔스퀘어 ExtraBold" panose="020B0600000101010101" pitchFamily="50" charset="-127"/>
              </a:rPr>
              <a:t>S</a:t>
            </a:r>
            <a:r>
              <a:rPr lang="en-US" altLang="ko-KR" sz="3600" b="1" dirty="0">
                <a:ea typeface="나눔스퀘어 ExtraBold" panose="020B0600000101010101" pitchFamily="50" charset="-127"/>
              </a:rPr>
              <a:t>PARSE</a:t>
            </a:r>
            <a:r>
              <a:rPr lang="en-US" altLang="ko-KR" sz="4000" b="1" dirty="0">
                <a:ea typeface="나눔스퀘어 ExtraBold" panose="020B0600000101010101" pitchFamily="50" charset="-127"/>
              </a:rPr>
              <a:t> M</a:t>
            </a:r>
            <a:r>
              <a:rPr lang="en-US" altLang="ko-KR" sz="3600" b="1" dirty="0">
                <a:ea typeface="나눔스퀘어 ExtraBold" panose="020B0600000101010101" pitchFamily="50" charset="-127"/>
              </a:rPr>
              <a:t>ATRIX</a:t>
            </a:r>
            <a:r>
              <a:rPr lang="en-US" altLang="ko-KR" sz="4000" b="1" dirty="0">
                <a:ea typeface="나눔스퀘어 ExtraBold" panose="020B0600000101010101" pitchFamily="50" charset="-127"/>
              </a:rPr>
              <a:t>-V</a:t>
            </a:r>
            <a:r>
              <a:rPr lang="en-US" altLang="ko-KR" sz="3600" b="1" dirty="0">
                <a:ea typeface="나눔스퀘어 ExtraBold" panose="020B0600000101010101" pitchFamily="50" charset="-127"/>
              </a:rPr>
              <a:t>ECTOR</a:t>
            </a:r>
            <a:r>
              <a:rPr lang="en-US" altLang="ko-KR" sz="4000" b="1" dirty="0">
                <a:ea typeface="나눔스퀘어 ExtraBold" panose="020B0600000101010101" pitchFamily="50" charset="-127"/>
              </a:rPr>
              <a:t> M</a:t>
            </a:r>
            <a:r>
              <a:rPr lang="en-US" altLang="ko-KR" sz="3600" b="1" dirty="0">
                <a:ea typeface="나눔스퀘어 ExtraBold" panose="020B0600000101010101" pitchFamily="50" charset="-127"/>
              </a:rPr>
              <a:t>ULTIPLICATION</a:t>
            </a:r>
            <a:endParaRPr lang="ko-KR" altLang="en-US" sz="3600" b="1" dirty="0"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4165" y="4121202"/>
            <a:ext cx="4372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나눔스퀘어 Light" panose="020B0600000101010101" pitchFamily="50" charset="-127"/>
              </a:rPr>
              <a:t>CUDA Implementation</a:t>
            </a:r>
            <a:endParaRPr lang="ko-KR" altLang="en-US" sz="3200" dirty="0">
              <a:solidFill>
                <a:schemeClr val="bg1"/>
              </a:solidFill>
              <a:ea typeface="나눔스퀘어 Light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37059" y="6095848"/>
            <a:ext cx="224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000000"/>
                </a:solidFill>
                <a:ea typeface="나눔스퀘어 Light" panose="020B0600000101010101" pitchFamily="50" charset="-127"/>
              </a:rPr>
              <a:t>S</a:t>
            </a:r>
            <a:r>
              <a:rPr lang="en-US" altLang="ko-KR" sz="2000" b="1" dirty="0">
                <a:solidFill>
                  <a:srgbClr val="000000"/>
                </a:solidFill>
                <a:ea typeface="나눔스퀘어 Light" panose="020B0600000101010101" pitchFamily="50" charset="-127"/>
              </a:rPr>
              <a:t>UKJOON</a:t>
            </a:r>
            <a:r>
              <a:rPr lang="en-US" altLang="ko-KR" sz="2400" b="1" dirty="0">
                <a:solidFill>
                  <a:srgbClr val="000000"/>
                </a:solidFill>
                <a:ea typeface="나눔스퀘어 Light" panose="020B0600000101010101" pitchFamily="50" charset="-127"/>
              </a:rPr>
              <a:t> O</a:t>
            </a:r>
            <a:r>
              <a:rPr lang="en-US" altLang="ko-KR" sz="2000" b="1" dirty="0">
                <a:solidFill>
                  <a:srgbClr val="000000"/>
                </a:solidFill>
                <a:ea typeface="나눔스퀘어 Light" panose="020B0600000101010101" pitchFamily="50" charset="-127"/>
              </a:rPr>
              <a:t>H</a:t>
            </a:r>
            <a:endParaRPr lang="ko-KR" altLang="en-US" sz="2400" b="1" dirty="0">
              <a:solidFill>
                <a:srgbClr val="000000"/>
              </a:solidFill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057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56898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2. CSR Variations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540A14-9CCF-4C85-BBBF-47B4ABEC394D}"/>
              </a:ext>
            </a:extLst>
          </p:cNvPr>
          <p:cNvSpPr txBox="1"/>
          <p:nvPr/>
        </p:nvSpPr>
        <p:spPr>
          <a:xfrm>
            <a:off x="1044420" y="5312175"/>
            <a:ext cx="10480334" cy="9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Compressed Sparse Column (CSC)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Block Compressed Sparse Row (BCSR)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A77BF4B-25EC-42D5-9E6E-7C47768E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9" y="2195011"/>
            <a:ext cx="5563809" cy="27819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73CBA9-4865-4AEE-A238-B1223BF14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12" y="2195011"/>
            <a:ext cx="5907742" cy="295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0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3. Diagonal Format (DIA)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768CDE-9D88-411C-A2F8-0193A152CD03}"/>
                  </a:ext>
                </a:extLst>
              </p:cNvPr>
              <p:cNvSpPr txBox="1"/>
              <p:nvPr/>
            </p:nvSpPr>
            <p:spPr>
              <a:xfrm>
                <a:off x="1044420" y="2015035"/>
                <a:ext cx="10237199" cy="4360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Appropriate representation. when nonzero values are restricted to a small number of matrix diagonals.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Not general-purpose format.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(1) Rectangular array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𝐷𝐼𝐴𝐺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(1: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𝑛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,1:</m:t>
                    </m:r>
                    <m:sSub>
                      <m:sSubPr>
                        <m:ctrlPr>
                          <a:rPr lang="en-US" altLang="ko-KR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𝑑</m:t>
                        </m:r>
                      </m:sub>
                    </m:sSub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is the number of diagonals.  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(2)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The offsets of each of the diagonals</a:t>
                </a: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will be stored in an array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𝐼𝑂𝐹𝐹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(1:</m:t>
                    </m:r>
                    <m:sSub>
                      <m:sSubPr>
                        <m:ctrlPr>
                          <a:rPr lang="en-US" altLang="ko-KR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𝑑</m:t>
                        </m:r>
                      </m:sub>
                    </m:sSub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. 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00000"/>
                  </a:solidFill>
                  <a:ea typeface="나눔스퀘어 ExtraBold" panose="020B0600000101010101" pitchFamily="50" charset="-127"/>
                </a:endParaRP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ko-KR" altLang="en-US" sz="2400" dirty="0">
                  <a:solidFill>
                    <a:srgbClr val="000000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768CDE-9D88-411C-A2F8-0193A152C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20" y="2015035"/>
                <a:ext cx="10237199" cy="4360617"/>
              </a:xfrm>
              <a:prstGeom prst="rect">
                <a:avLst/>
              </a:prstGeom>
              <a:blipFill>
                <a:blip r:embed="rId2"/>
                <a:stretch>
                  <a:fillRect l="-774" r="-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72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3. Diagonal Format (DIA)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1F41E0-54C1-4C0E-AB44-00915E2AF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9" y="2291531"/>
            <a:ext cx="4169675" cy="20298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9E56AE-704C-417F-86D2-728838365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57" y="2291531"/>
            <a:ext cx="5770698" cy="2148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ED33D9-0295-4C4C-B5F6-D3308034D476}"/>
                  </a:ext>
                </a:extLst>
              </p:cNvPr>
              <p:cNvSpPr txBox="1"/>
              <p:nvPr/>
            </p:nvSpPr>
            <p:spPr>
              <a:xfrm>
                <a:off x="3048000" y="4919755"/>
                <a:ext cx="6096000" cy="632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𝐷𝐼𝐴𝐺</m:t>
                      </m:r>
                      <m:d>
                        <m:dPr>
                          <m:ctrlPr>
                            <a:rPr lang="en-US" altLang="ko-KR" sz="32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, </m:t>
                          </m:r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𝑗</m:t>
                          </m:r>
                        </m:e>
                      </m:d>
                      <m:r>
                        <a:rPr lang="en-US" altLang="ko-KR" sz="32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 </m:t>
                      </m:r>
                      <m:r>
                        <a:rPr lang="en-US" altLang="ko-KR" sz="32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𝑖𝑜𝑓𝑓</m:t>
                          </m:r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3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ED33D9-0295-4C4C-B5F6-D3308034D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919755"/>
                <a:ext cx="6096000" cy="632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8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3. Diagonal Format (DIA)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1F41E0-54C1-4C0E-AB44-00915E2AF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9" y="2291531"/>
            <a:ext cx="4169675" cy="20298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9E56AE-704C-417F-86D2-728838365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41" t="29510" r="155" b="35175"/>
          <a:stretch/>
        </p:blipFill>
        <p:spPr>
          <a:xfrm>
            <a:off x="6836885" y="2014634"/>
            <a:ext cx="3341805" cy="12699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6E39EF-8E1B-427D-8786-87C73C9A8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73"/>
          <a:stretch/>
        </p:blipFill>
        <p:spPr>
          <a:xfrm>
            <a:off x="7386321" y="3157469"/>
            <a:ext cx="2904225" cy="214880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5139D81-FD68-4B3D-AA89-D0A7ED7016F4}"/>
              </a:ext>
            </a:extLst>
          </p:cNvPr>
          <p:cNvCxnSpPr>
            <a:cxnSpLocks/>
          </p:cNvCxnSpPr>
          <p:nvPr/>
        </p:nvCxnSpPr>
        <p:spPr>
          <a:xfrm>
            <a:off x="9291341" y="2369433"/>
            <a:ext cx="0" cy="31762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2D42E4-61A5-4F50-BD8B-CE0DA2F18494}"/>
              </a:ext>
            </a:extLst>
          </p:cNvPr>
          <p:cNvCxnSpPr>
            <a:cxnSpLocks/>
          </p:cNvCxnSpPr>
          <p:nvPr/>
        </p:nvCxnSpPr>
        <p:spPr>
          <a:xfrm>
            <a:off x="1478280" y="2415540"/>
            <a:ext cx="3162300" cy="19888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B5DF6E-A157-416A-9AE4-18BC478024D7}"/>
              </a:ext>
            </a:extLst>
          </p:cNvPr>
          <p:cNvSpPr txBox="1"/>
          <p:nvPr/>
        </p:nvSpPr>
        <p:spPr>
          <a:xfrm>
            <a:off x="8440567" y="1703759"/>
            <a:ext cx="173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Main Diagonal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(Offset 2)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C90B-B673-4696-996E-75DAA5D3B6BE}"/>
              </a:ext>
            </a:extLst>
          </p:cNvPr>
          <p:cNvSpPr txBox="1"/>
          <p:nvPr/>
        </p:nvSpPr>
        <p:spPr>
          <a:xfrm>
            <a:off x="495960" y="1963267"/>
            <a:ext cx="173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Main Diagonal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500D80-6A61-45D3-B438-3B17D94D0A0B}"/>
              </a:ext>
            </a:extLst>
          </p:cNvPr>
          <p:cNvCxnSpPr>
            <a:cxnSpLocks/>
          </p:cNvCxnSpPr>
          <p:nvPr/>
        </p:nvCxnSpPr>
        <p:spPr>
          <a:xfrm>
            <a:off x="9853189" y="2369433"/>
            <a:ext cx="0" cy="317621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7D9692-6C84-4594-BE1A-9B3CDD01F4CE}"/>
              </a:ext>
            </a:extLst>
          </p:cNvPr>
          <p:cNvCxnSpPr>
            <a:cxnSpLocks/>
          </p:cNvCxnSpPr>
          <p:nvPr/>
        </p:nvCxnSpPr>
        <p:spPr>
          <a:xfrm>
            <a:off x="8710189" y="2369433"/>
            <a:ext cx="0" cy="317621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061568-ABED-4750-BA77-B410234B7DDE}"/>
              </a:ext>
            </a:extLst>
          </p:cNvPr>
          <p:cNvSpPr txBox="1"/>
          <p:nvPr/>
        </p:nvSpPr>
        <p:spPr>
          <a:xfrm>
            <a:off x="7625830" y="5182486"/>
            <a:ext cx="120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D050"/>
                </a:solidFill>
              </a:rPr>
              <a:t>Offset 1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A9FDE-0148-4F66-A56B-7C9E5B1F16FC}"/>
              </a:ext>
            </a:extLst>
          </p:cNvPr>
          <p:cNvSpPr txBox="1"/>
          <p:nvPr/>
        </p:nvSpPr>
        <p:spPr>
          <a:xfrm>
            <a:off x="9970217" y="5212125"/>
            <a:ext cx="120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38AA5"/>
                </a:solidFill>
              </a:rPr>
              <a:t>Offset 3</a:t>
            </a:r>
            <a:endParaRPr lang="ko-KR" altLang="en-US" dirty="0">
              <a:solidFill>
                <a:srgbClr val="038AA5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3BA716-4E82-46C9-80B3-D0DC6D815FF3}"/>
              </a:ext>
            </a:extLst>
          </p:cNvPr>
          <p:cNvCxnSpPr>
            <a:cxnSpLocks/>
          </p:cNvCxnSpPr>
          <p:nvPr/>
        </p:nvCxnSpPr>
        <p:spPr>
          <a:xfrm>
            <a:off x="905795" y="2423950"/>
            <a:ext cx="3089037" cy="198041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C6461C6-9C1D-479C-8D09-09B4BB128A1D}"/>
              </a:ext>
            </a:extLst>
          </p:cNvPr>
          <p:cNvCxnSpPr>
            <a:cxnSpLocks/>
          </p:cNvCxnSpPr>
          <p:nvPr/>
        </p:nvCxnSpPr>
        <p:spPr>
          <a:xfrm>
            <a:off x="2613064" y="2382480"/>
            <a:ext cx="3089037" cy="198041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EE5B4F-23A7-443C-B3D3-AFCF10121FC5}"/>
              </a:ext>
            </a:extLst>
          </p:cNvPr>
          <p:cNvSpPr txBox="1"/>
          <p:nvPr/>
        </p:nvSpPr>
        <p:spPr>
          <a:xfrm>
            <a:off x="1044420" y="5182486"/>
            <a:ext cx="6201316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Zero implies the main diagonal element</a:t>
            </a:r>
          </a:p>
        </p:txBody>
      </p:sp>
    </p:spTree>
    <p:extLst>
      <p:ext uri="{BB962C8B-B14F-4D97-AF65-F5344CB8AC3E}">
        <p14:creationId xmlns:p14="http://schemas.microsoft.com/office/powerpoint/2010/main" val="109422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3. Diagonal Format (DIA)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1F41E0-54C1-4C0E-AB44-00915E2AF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9" y="2291531"/>
            <a:ext cx="4169675" cy="20298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EE5B4F-23A7-443C-B3D3-AFCF10121FC5}"/>
              </a:ext>
            </a:extLst>
          </p:cNvPr>
          <p:cNvSpPr txBox="1"/>
          <p:nvPr/>
        </p:nvSpPr>
        <p:spPr>
          <a:xfrm>
            <a:off x="1044420" y="5182486"/>
            <a:ext cx="6201316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Zero implies the main diagonal element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907534E-97E3-48F0-B39E-8BD14809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57" y="2291531"/>
            <a:ext cx="5770698" cy="214880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087A1F-D719-4CAB-907D-7358E7731591}"/>
              </a:ext>
            </a:extLst>
          </p:cNvPr>
          <p:cNvSpPr/>
          <p:nvPr/>
        </p:nvSpPr>
        <p:spPr>
          <a:xfrm>
            <a:off x="1652016" y="2795382"/>
            <a:ext cx="2139696" cy="340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A551DC-2136-41F8-B40D-98D1AC86B3FD}"/>
              </a:ext>
            </a:extLst>
          </p:cNvPr>
          <p:cNvSpPr/>
          <p:nvPr/>
        </p:nvSpPr>
        <p:spPr>
          <a:xfrm>
            <a:off x="6205729" y="2454007"/>
            <a:ext cx="1865376" cy="341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FA0A67-451E-4C16-8CEE-90F6D27E2AFD}"/>
              </a:ext>
            </a:extLst>
          </p:cNvPr>
          <p:cNvSpPr/>
          <p:nvPr/>
        </p:nvSpPr>
        <p:spPr>
          <a:xfrm>
            <a:off x="1112783" y="2416098"/>
            <a:ext cx="2139696" cy="340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2046041-1098-4750-A39F-25E275AFA885}"/>
              </a:ext>
            </a:extLst>
          </p:cNvPr>
          <p:cNvSpPr/>
          <p:nvPr/>
        </p:nvSpPr>
        <p:spPr>
          <a:xfrm>
            <a:off x="2702907" y="3498306"/>
            <a:ext cx="2139696" cy="340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70A35F-2042-44D9-B2BF-F14073FC8BDE}"/>
              </a:ext>
            </a:extLst>
          </p:cNvPr>
          <p:cNvSpPr/>
          <p:nvPr/>
        </p:nvSpPr>
        <p:spPr>
          <a:xfrm>
            <a:off x="6205729" y="2795382"/>
            <a:ext cx="1865376" cy="341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BD5E89-0015-417D-8662-C7A90450B9BE}"/>
              </a:ext>
            </a:extLst>
          </p:cNvPr>
          <p:cNvSpPr/>
          <p:nvPr/>
        </p:nvSpPr>
        <p:spPr>
          <a:xfrm>
            <a:off x="6205729" y="3503692"/>
            <a:ext cx="1865376" cy="341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93673D-C778-4B65-AE16-495C6265E901}"/>
              </a:ext>
            </a:extLst>
          </p:cNvPr>
          <p:cNvSpPr txBox="1"/>
          <p:nvPr/>
        </p:nvSpPr>
        <p:spPr>
          <a:xfrm>
            <a:off x="1250160" y="2364912"/>
            <a:ext cx="342420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3D2388-00A4-4AEA-80C4-143B375EAE28}"/>
              </a:ext>
            </a:extLst>
          </p:cNvPr>
          <p:cNvSpPr txBox="1"/>
          <p:nvPr/>
        </p:nvSpPr>
        <p:spPr>
          <a:xfrm>
            <a:off x="4500183" y="3431733"/>
            <a:ext cx="342420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12736B-E892-47AB-944A-3E01D2D43D25}"/>
                  </a:ext>
                </a:extLst>
              </p:cNvPr>
              <p:cNvSpPr txBox="1"/>
              <p:nvPr/>
            </p:nvSpPr>
            <p:spPr>
              <a:xfrm>
                <a:off x="4506279" y="3752440"/>
                <a:ext cx="342420" cy="572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0</m:t>
                      </m:r>
                    </m:oMath>
                  </m:oMathPara>
                </a14:m>
                <a:endParaRPr lang="en-US" altLang="ko-KR" sz="2400" dirty="0">
                  <a:solidFill>
                    <a:srgbClr val="FF0000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12736B-E892-47AB-944A-3E01D2D43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79" y="3752440"/>
                <a:ext cx="342420" cy="5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8E69C7C6-DCA9-45AE-A74A-8262AB490BDC}"/>
              </a:ext>
            </a:extLst>
          </p:cNvPr>
          <p:cNvSpPr txBox="1"/>
          <p:nvPr/>
        </p:nvSpPr>
        <p:spPr>
          <a:xfrm>
            <a:off x="5001219" y="3807949"/>
            <a:ext cx="342420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*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81C04D-14C9-4A4C-8B5A-A271B2DAF316}"/>
              </a:ext>
            </a:extLst>
          </p:cNvPr>
          <p:cNvSpPr/>
          <p:nvPr/>
        </p:nvSpPr>
        <p:spPr>
          <a:xfrm>
            <a:off x="3173231" y="3875487"/>
            <a:ext cx="2139696" cy="340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CE666A3-67BB-40B7-9E4C-F5649BCF7DD1}"/>
              </a:ext>
            </a:extLst>
          </p:cNvPr>
          <p:cNvSpPr/>
          <p:nvPr/>
        </p:nvSpPr>
        <p:spPr>
          <a:xfrm>
            <a:off x="6205729" y="3838367"/>
            <a:ext cx="1865376" cy="341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73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3. Diagonal Format (DIA)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449053-4BB9-489E-AAF9-002BC105D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25" y="1858550"/>
            <a:ext cx="5757350" cy="2878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A2E313-F3A2-48F6-9786-4F74BAD919BF}"/>
                  </a:ext>
                </a:extLst>
              </p:cNvPr>
              <p:cNvSpPr txBox="1"/>
              <p:nvPr/>
            </p:nvSpPr>
            <p:spPr>
              <a:xfrm>
                <a:off x="1044420" y="4632726"/>
                <a:ext cx="10237199" cy="195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Implicit indexing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reduces  the  memory  footprint</a:t>
                </a: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 and 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decreases  the  amount  of  data  transferred</a:t>
                </a: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during a </a:t>
                </a:r>
                <a:r>
                  <a:rPr lang="en-US" altLang="ko-KR" sz="2400" dirty="0" err="1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SpMV</a:t>
                </a: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operation.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All memory access to data,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𝑥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𝑦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is contiguous, which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improves the efficiency of memory transactions.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A2E313-F3A2-48F6-9786-4F74BAD9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20" y="4632726"/>
                <a:ext cx="10237199" cy="1959960"/>
              </a:xfrm>
              <a:prstGeom prst="rect">
                <a:avLst/>
              </a:prstGeom>
              <a:blipFill>
                <a:blip r:embed="rId3"/>
                <a:stretch>
                  <a:fillRect l="-774" b="-6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29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3. Diagonal Format (DIA)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C0AD3F-6BBA-46EC-B02D-F2B8205AC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67" y="2062862"/>
            <a:ext cx="7821866" cy="445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6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4.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Ellpack-Itpack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Format (ELL)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27BF1-97DC-450C-BAFF-BB46C24BEBF9}"/>
                  </a:ext>
                </a:extLst>
              </p:cNvPr>
              <p:cNvSpPr txBox="1"/>
              <p:nvPr/>
            </p:nvSpPr>
            <p:spPr>
              <a:xfrm>
                <a:off x="1044420" y="2015035"/>
                <a:ext cx="10237199" cy="3401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The assumption in this scheme is that there are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nonzero elements per row,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is small.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𝐶𝑂𝐸𝐹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, is similar to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𝐷𝐼𝐴𝐺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and contains the nonzero elements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𝐴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.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The nonzero elements of each row of the matrix</a:t>
                </a: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can be stored in a row of the array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𝐶𝑂𝐸𝐹</m:t>
                    </m:r>
                    <m:r>
                      <a:rPr lang="en-US" altLang="ko-KR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(1:</m:t>
                    </m:r>
                    <m:r>
                      <a:rPr lang="en-US" altLang="ko-KR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𝑛</m:t>
                    </m:r>
                    <m:r>
                      <a:rPr lang="en-US" altLang="ko-KR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,1:</m:t>
                    </m:r>
                    <m:sSub>
                      <m:sSubPr>
                        <m:ctrlPr>
                          <a:rPr lang="en-US" altLang="ko-KR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𝑑</m:t>
                        </m:r>
                      </m:sub>
                    </m:sSub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.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𝐽𝐶𝑂𝐸𝐹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(1: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𝑛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,1:</m:t>
                    </m:r>
                    <m:sSub>
                      <m:sSubPr>
                        <m:ctrlP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𝑑</m:t>
                        </m:r>
                      </m:sub>
                    </m:sSub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must store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the column positions of each entry in </a:t>
                </a:r>
                <a14:m>
                  <m:oMath xmlns:m="http://schemas.openxmlformats.org/officeDocument/2006/math">
                    <m:r>
                      <a:rPr lang="en-US" altLang="ko-KR" sz="2400" i="1" u="sng" dirty="0" smtClean="0">
                        <a:solidFill>
                          <a:srgbClr val="038AA5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𝐶𝑂𝐸𝐹</m:t>
                    </m:r>
                  </m:oMath>
                </a14:m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.</a:t>
                </a:r>
                <a:endParaRPr lang="en-US" altLang="ko-KR" sz="2400" u="sng" dirty="0">
                  <a:solidFill>
                    <a:srgbClr val="000000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27BF1-97DC-450C-BAFF-BB46C24BE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20" y="2015035"/>
                <a:ext cx="10237199" cy="3401316"/>
              </a:xfrm>
              <a:prstGeom prst="rect">
                <a:avLst/>
              </a:prstGeom>
              <a:blipFill>
                <a:blip r:embed="rId2"/>
                <a:stretch>
                  <a:fillRect l="-774" r="-2560" b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233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4.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Ellpack-Itpack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Format (ELL)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74CEEF-6256-4236-8464-2CF60F6C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974" y="2459051"/>
            <a:ext cx="6054414" cy="186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3B0C06-4C07-4939-B643-66F4A9DD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9" y="2291531"/>
            <a:ext cx="4169675" cy="20298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F92F41-AF63-4E7F-9B00-3D75B7835E59}"/>
              </a:ext>
            </a:extLst>
          </p:cNvPr>
          <p:cNvSpPr/>
          <p:nvPr/>
        </p:nvSpPr>
        <p:spPr>
          <a:xfrm>
            <a:off x="1623322" y="2428571"/>
            <a:ext cx="2802373" cy="340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54AFEB-A42B-463F-84F3-E21964E3C8CF}"/>
              </a:ext>
            </a:extLst>
          </p:cNvPr>
          <p:cNvSpPr/>
          <p:nvPr/>
        </p:nvSpPr>
        <p:spPr>
          <a:xfrm>
            <a:off x="6096001" y="2574875"/>
            <a:ext cx="1719072" cy="340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0CF28B-FEDC-4E77-B163-228771A0373C}"/>
              </a:ext>
            </a:extLst>
          </p:cNvPr>
          <p:cNvSpPr/>
          <p:nvPr/>
        </p:nvSpPr>
        <p:spPr>
          <a:xfrm>
            <a:off x="10043161" y="2574874"/>
            <a:ext cx="853439" cy="340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476098-A941-4277-B13A-5C41332587A3}"/>
                  </a:ext>
                </a:extLst>
              </p:cNvPr>
              <p:cNvSpPr txBox="1"/>
              <p:nvPr/>
            </p:nvSpPr>
            <p:spPr>
              <a:xfrm>
                <a:off x="1473200" y="1873967"/>
                <a:ext cx="764048" cy="572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1</m:t>
                      </m:r>
                    </m:oMath>
                  </m:oMathPara>
                </a14:m>
                <a:endParaRPr lang="en-US" altLang="ko-KR" sz="2400" dirty="0">
                  <a:solidFill>
                    <a:srgbClr val="FF0000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476098-A941-4277-B13A-5C4133258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00" y="1873967"/>
                <a:ext cx="764048" cy="5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0C15C6-8377-4AC3-BF76-7AB2CC22FEAD}"/>
                  </a:ext>
                </a:extLst>
              </p:cNvPr>
              <p:cNvSpPr txBox="1"/>
              <p:nvPr/>
            </p:nvSpPr>
            <p:spPr>
              <a:xfrm>
                <a:off x="2516685" y="1866347"/>
                <a:ext cx="764048" cy="572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3</m:t>
                      </m:r>
                    </m:oMath>
                  </m:oMathPara>
                </a14:m>
                <a:endParaRPr lang="en-US" altLang="ko-KR" sz="2400" dirty="0">
                  <a:solidFill>
                    <a:srgbClr val="FF0000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0C15C6-8377-4AC3-BF76-7AB2CC22F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685" y="1866347"/>
                <a:ext cx="764048" cy="5724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B0D9-50C8-44AF-9737-5093D9A32013}"/>
                  </a:ext>
                </a:extLst>
              </p:cNvPr>
              <p:cNvSpPr txBox="1"/>
              <p:nvPr/>
            </p:nvSpPr>
            <p:spPr>
              <a:xfrm>
                <a:off x="5197841" y="3429000"/>
                <a:ext cx="764048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𝐷𝐼𝐴𝐺</m:t>
                      </m:r>
                    </m:oMath>
                  </m:oMathPara>
                </a14:m>
                <a:endParaRPr lang="en-US" altLang="ko-KR" sz="2000" dirty="0">
                  <a:solidFill>
                    <a:srgbClr val="FF0000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B0D9-50C8-44AF-9737-5093D9A32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841" y="3429000"/>
                <a:ext cx="7640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7618A1A-EE3F-49A3-AB87-490376084478}"/>
              </a:ext>
            </a:extLst>
          </p:cNvPr>
          <p:cNvSpPr txBox="1"/>
          <p:nvPr/>
        </p:nvSpPr>
        <p:spPr>
          <a:xfrm>
            <a:off x="1044420" y="4946494"/>
            <a:ext cx="10237199" cy="9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In this example, those integers are selected to be equal to the row numbers</a:t>
            </a:r>
          </a:p>
        </p:txBody>
      </p:sp>
    </p:spTree>
    <p:extLst>
      <p:ext uri="{BB962C8B-B14F-4D97-AF65-F5344CB8AC3E}">
        <p14:creationId xmlns:p14="http://schemas.microsoft.com/office/powerpoint/2010/main" val="144086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4.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Ellpack-Itpack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Format (ELL)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74CEEF-6256-4236-8464-2CF60F6C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974" y="2459051"/>
            <a:ext cx="6054414" cy="186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3B0C06-4C07-4939-B643-66F4A9DD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9" y="2291531"/>
            <a:ext cx="4169675" cy="20298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F92F41-AF63-4E7F-9B00-3D75B7835E59}"/>
              </a:ext>
            </a:extLst>
          </p:cNvPr>
          <p:cNvSpPr/>
          <p:nvPr/>
        </p:nvSpPr>
        <p:spPr>
          <a:xfrm>
            <a:off x="1623322" y="2787162"/>
            <a:ext cx="2802373" cy="340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54AFEB-A42B-463F-84F3-E21964E3C8CF}"/>
              </a:ext>
            </a:extLst>
          </p:cNvPr>
          <p:cNvSpPr/>
          <p:nvPr/>
        </p:nvSpPr>
        <p:spPr>
          <a:xfrm>
            <a:off x="6096001" y="2852782"/>
            <a:ext cx="1719072" cy="340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0CF28B-FEDC-4E77-B163-228771A0373C}"/>
              </a:ext>
            </a:extLst>
          </p:cNvPr>
          <p:cNvSpPr/>
          <p:nvPr/>
        </p:nvSpPr>
        <p:spPr>
          <a:xfrm>
            <a:off x="10002521" y="2862941"/>
            <a:ext cx="1367360" cy="340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476098-A941-4277-B13A-5C41332587A3}"/>
                  </a:ext>
                </a:extLst>
              </p:cNvPr>
              <p:cNvSpPr txBox="1"/>
              <p:nvPr/>
            </p:nvSpPr>
            <p:spPr>
              <a:xfrm>
                <a:off x="1473200" y="1873967"/>
                <a:ext cx="764048" cy="572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1</m:t>
                      </m:r>
                    </m:oMath>
                  </m:oMathPara>
                </a14:m>
                <a:endParaRPr lang="en-US" altLang="ko-KR" sz="2400" dirty="0">
                  <a:solidFill>
                    <a:srgbClr val="FF0000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476098-A941-4277-B13A-5C4133258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00" y="1873967"/>
                <a:ext cx="764048" cy="5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0C15C6-8377-4AC3-BF76-7AB2CC22FEAD}"/>
                  </a:ext>
                </a:extLst>
              </p:cNvPr>
              <p:cNvSpPr txBox="1"/>
              <p:nvPr/>
            </p:nvSpPr>
            <p:spPr>
              <a:xfrm>
                <a:off x="1986298" y="1873967"/>
                <a:ext cx="764048" cy="572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2</m:t>
                      </m:r>
                    </m:oMath>
                  </m:oMathPara>
                </a14:m>
                <a:endParaRPr lang="en-US" altLang="ko-KR" sz="2400" dirty="0">
                  <a:solidFill>
                    <a:srgbClr val="FF0000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0C15C6-8377-4AC3-BF76-7AB2CC22F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298" y="1873967"/>
                <a:ext cx="764048" cy="5724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B0D9-50C8-44AF-9737-5093D9A32013}"/>
                  </a:ext>
                </a:extLst>
              </p:cNvPr>
              <p:cNvSpPr txBox="1"/>
              <p:nvPr/>
            </p:nvSpPr>
            <p:spPr>
              <a:xfrm>
                <a:off x="5197841" y="3429000"/>
                <a:ext cx="764048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𝐷𝐼𝐴𝐺</m:t>
                      </m:r>
                    </m:oMath>
                  </m:oMathPara>
                </a14:m>
                <a:endParaRPr lang="en-US" altLang="ko-KR" sz="2000" dirty="0">
                  <a:solidFill>
                    <a:srgbClr val="FF0000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4B0D9-50C8-44AF-9737-5093D9A32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841" y="3429000"/>
                <a:ext cx="7640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CDF719-7A0D-49A2-AA1D-031233937D57}"/>
                  </a:ext>
                </a:extLst>
              </p:cNvPr>
              <p:cNvSpPr txBox="1"/>
              <p:nvPr/>
            </p:nvSpPr>
            <p:spPr>
              <a:xfrm>
                <a:off x="3078972" y="1863018"/>
                <a:ext cx="764048" cy="572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4</m:t>
                      </m:r>
                    </m:oMath>
                  </m:oMathPara>
                </a14:m>
                <a:endParaRPr lang="en-US" altLang="ko-KR" sz="2400" dirty="0">
                  <a:solidFill>
                    <a:srgbClr val="FF0000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CDF719-7A0D-49A2-AA1D-03123393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972" y="1863018"/>
                <a:ext cx="764048" cy="572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A442E8C-8E7F-4DDF-A4AD-99468CF13B84}"/>
              </a:ext>
            </a:extLst>
          </p:cNvPr>
          <p:cNvSpPr txBox="1"/>
          <p:nvPr/>
        </p:nvSpPr>
        <p:spPr>
          <a:xfrm>
            <a:off x="1044420" y="4946494"/>
            <a:ext cx="10237199" cy="9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In this example, those integers are selected to be equal to the row numbers</a:t>
            </a:r>
          </a:p>
        </p:txBody>
      </p:sp>
    </p:spTree>
    <p:extLst>
      <p:ext uri="{BB962C8B-B14F-4D97-AF65-F5344CB8AC3E}">
        <p14:creationId xmlns:p14="http://schemas.microsoft.com/office/powerpoint/2010/main" val="398662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013039"/>
                </a:solidFill>
                <a:ea typeface="나눔스퀘어 ExtraBold" panose="020B0600000101010101" pitchFamily="50" charset="-127"/>
              </a:rPr>
              <a:t>Contents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B9D5B-292B-4BC9-8CCD-298985454678}"/>
              </a:ext>
            </a:extLst>
          </p:cNvPr>
          <p:cNvSpPr txBox="1"/>
          <p:nvPr/>
        </p:nvSpPr>
        <p:spPr>
          <a:xfrm>
            <a:off x="859686" y="1655794"/>
            <a:ext cx="1031033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Matrix-Vector Multiplication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Representations (Format)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Library : CUSP and </a:t>
            </a:r>
            <a:r>
              <a:rPr lang="en-US" altLang="ko-KR" sz="28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endParaRPr lang="en-US" altLang="ko-KR" sz="2800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2800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ko-KR" altLang="en-US" sz="2800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13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4.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Ellpack-Itpack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Format (ELL)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42E8C-8E7F-4DDF-A4AD-99468CF13B84}"/>
              </a:ext>
            </a:extLst>
          </p:cNvPr>
          <p:cNvSpPr txBox="1"/>
          <p:nvPr/>
        </p:nvSpPr>
        <p:spPr>
          <a:xfrm>
            <a:off x="1044420" y="1932560"/>
            <a:ext cx="10237199" cy="195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ELL is more general than DIA since the nonzero columns need not follow any particular pattern.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The maximum vertex degree is not significantly greater than the average degree.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151CC3-8394-4241-8897-5C414BA6C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698"/>
          <a:stretch/>
        </p:blipFill>
        <p:spPr>
          <a:xfrm>
            <a:off x="4754400" y="3686773"/>
            <a:ext cx="6393180" cy="28691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AE71F0-3804-412D-86FF-3E3987918C8C}"/>
              </a:ext>
            </a:extLst>
          </p:cNvPr>
          <p:cNvSpPr txBox="1"/>
          <p:nvPr/>
        </p:nvSpPr>
        <p:spPr>
          <a:xfrm>
            <a:off x="1044420" y="3892520"/>
            <a:ext cx="3850309" cy="195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In practice, unstructured meshes do not always meet this requirement.</a:t>
            </a:r>
          </a:p>
        </p:txBody>
      </p:sp>
    </p:spTree>
    <p:extLst>
      <p:ext uri="{BB962C8B-B14F-4D97-AF65-F5344CB8AC3E}">
        <p14:creationId xmlns:p14="http://schemas.microsoft.com/office/powerpoint/2010/main" val="1184102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4.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Ellpack-Itpack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Format (ELL)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24D5C1-1E2B-45CC-A796-882DCAADA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64"/>
          <a:stretch/>
        </p:blipFill>
        <p:spPr>
          <a:xfrm>
            <a:off x="4884991" y="3650636"/>
            <a:ext cx="6446397" cy="2905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43C406-F25E-405A-8794-4DA33D16D7B0}"/>
              </a:ext>
            </a:extLst>
          </p:cNvPr>
          <p:cNvSpPr txBox="1"/>
          <p:nvPr/>
        </p:nvSpPr>
        <p:spPr>
          <a:xfrm>
            <a:off x="1044420" y="1932560"/>
            <a:ext cx="10237199" cy="195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The  vertex-edge  connectivity  of  the  wheel  is  not  efficiently  encoded  in  ELL  format.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The vast majority of the entries in the data and indices arrays of the ELL representation </a:t>
            </a:r>
            <a:r>
              <a:rPr lang="en-US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will be wasted.</a:t>
            </a:r>
          </a:p>
        </p:txBody>
      </p:sp>
    </p:spTree>
    <p:extLst>
      <p:ext uri="{BB962C8B-B14F-4D97-AF65-F5344CB8AC3E}">
        <p14:creationId xmlns:p14="http://schemas.microsoft.com/office/powerpoint/2010/main" val="410504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BF1CC5-36ED-4E38-8B4C-B8B7B0AD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2" y="1156606"/>
            <a:ext cx="11651815" cy="54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46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Library : CUSP (open source)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F03E0-D892-4AAC-BFE3-F436A6670457}"/>
              </a:ext>
            </a:extLst>
          </p:cNvPr>
          <p:cNvSpPr txBox="1"/>
          <p:nvPr/>
        </p:nvSpPr>
        <p:spPr>
          <a:xfrm>
            <a:off x="766019" y="11979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http://cusplibrary.github.io/</a:t>
            </a:r>
            <a:r>
              <a:rPr lang="en-US" altLang="ko-KR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ACCCB-0953-48C8-A8B2-2709D32475EB}"/>
              </a:ext>
            </a:extLst>
          </p:cNvPr>
          <p:cNvSpPr txBox="1"/>
          <p:nvPr/>
        </p:nvSpPr>
        <p:spPr>
          <a:xfrm>
            <a:off x="766018" y="1744256"/>
            <a:ext cx="11044981" cy="9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Cusp is a library for sparse linear algebra and graph computations based on Thrust. </a:t>
            </a:r>
            <a:endParaRPr lang="ko-KR" altLang="en-US" sz="2400" dirty="0">
              <a:solidFill>
                <a:srgbClr val="000000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E12B7-E10C-4DAE-A652-CDD5C1442585}"/>
              </a:ext>
            </a:extLst>
          </p:cNvPr>
          <p:cNvSpPr txBox="1"/>
          <p:nvPr/>
        </p:nvSpPr>
        <p:spPr>
          <a:xfrm>
            <a:off x="766018" y="29374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Current release : v0.5.1 (April 28, 2015)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D9517E-B392-498F-8EC5-B437125B3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613" y="3500337"/>
            <a:ext cx="6837790" cy="299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5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Library : CUDA Toolkit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F03E0-D892-4AAC-BFE3-F436A6670457}"/>
              </a:ext>
            </a:extLst>
          </p:cNvPr>
          <p:cNvSpPr txBox="1"/>
          <p:nvPr/>
        </p:nvSpPr>
        <p:spPr>
          <a:xfrm>
            <a:off x="766019" y="11979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https://docs.nvidia.com/cuda/pdf/CUSPARSE_Library.pdf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C0C69A-8005-4D4F-8B10-246F82AF1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13"/>
          <a:stretch/>
        </p:blipFill>
        <p:spPr>
          <a:xfrm>
            <a:off x="1096250" y="1648223"/>
            <a:ext cx="9999500" cy="4907653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8574EF9-FC57-4B47-8D8E-FF2B62946A47}"/>
              </a:ext>
            </a:extLst>
          </p:cNvPr>
          <p:cNvSpPr/>
          <p:nvPr/>
        </p:nvSpPr>
        <p:spPr>
          <a:xfrm rot="10800000">
            <a:off x="4579620" y="5998969"/>
            <a:ext cx="473038" cy="556907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331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1. Environment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3A6F3-C6F5-45AD-B2BC-42070FD2E3C9}"/>
              </a:ext>
            </a:extLst>
          </p:cNvPr>
          <p:cNvSpPr txBox="1"/>
          <p:nvPr/>
        </p:nvSpPr>
        <p:spPr>
          <a:xfrm>
            <a:off x="640080" y="1797056"/>
            <a:ext cx="7481944" cy="388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b="1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GeForce 940M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Maxwell Architecture (1</a:t>
            </a:r>
            <a:r>
              <a:rPr lang="en-US" altLang="ko-KR" sz="2400" u="sng" baseline="300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st</a:t>
            </a:r>
            <a:r>
              <a:rPr lang="en-US" altLang="ko-KR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gen)</a:t>
            </a: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: GM108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Compute Compatibility : CUDA 5.0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1 GPC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3 Maxwell Streaming Multiprocessors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128 CUDA core in a single SMM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384 CUDA Cores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F9773A-E5C9-4077-A381-2A28993CB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95" y="1650130"/>
            <a:ext cx="4205139" cy="465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44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1. Environment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BE5BE0-14A6-476C-9A6E-52F86223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9" y="2038156"/>
            <a:ext cx="5401429" cy="2781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7FAE3A-0F7A-4CD6-A667-989F2DAE11F9}"/>
              </a:ext>
            </a:extLst>
          </p:cNvPr>
          <p:cNvSpPr txBox="1"/>
          <p:nvPr/>
        </p:nvSpPr>
        <p:spPr>
          <a:xfrm>
            <a:off x="6375400" y="2038156"/>
            <a:ext cx="5050581" cy="3400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Max number of concurrent warps/SMM : 64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Max number of thread blocks/SM : 32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Register File Size : 64KB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Shared memory: 64KB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7C595B-F064-4D38-A482-03CD32CD006A}"/>
              </a:ext>
            </a:extLst>
          </p:cNvPr>
          <p:cNvSpPr/>
          <p:nvPr/>
        </p:nvSpPr>
        <p:spPr>
          <a:xfrm>
            <a:off x="2084833" y="4178997"/>
            <a:ext cx="3527073" cy="482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285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2. Matrix Random Generation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5BDFAD-A40B-405B-B094-A8A369E41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61"/>
          <a:stretch/>
        </p:blipFill>
        <p:spPr>
          <a:xfrm>
            <a:off x="766019" y="1690471"/>
            <a:ext cx="5533886" cy="51118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6A8500-77FB-413B-B8DB-0C5099D4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9"/>
          <a:stretch/>
        </p:blipFill>
        <p:spPr>
          <a:xfrm>
            <a:off x="6380208" y="1690471"/>
            <a:ext cx="5533886" cy="17139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53BF02-F036-4447-B64A-C50A1DD8CA48}"/>
              </a:ext>
            </a:extLst>
          </p:cNvPr>
          <p:cNvSpPr/>
          <p:nvPr/>
        </p:nvSpPr>
        <p:spPr>
          <a:xfrm>
            <a:off x="1349727" y="2547422"/>
            <a:ext cx="1133497" cy="276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8FD11E-4836-49C7-B4FF-ED2ED8CCD441}"/>
              </a:ext>
            </a:extLst>
          </p:cNvPr>
          <p:cNvSpPr/>
          <p:nvPr/>
        </p:nvSpPr>
        <p:spPr>
          <a:xfrm>
            <a:off x="3232315" y="4546552"/>
            <a:ext cx="1133497" cy="276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BA7667-5E29-4479-AF97-09BDC254E539}"/>
              </a:ext>
            </a:extLst>
          </p:cNvPr>
          <p:cNvSpPr txBox="1"/>
          <p:nvPr/>
        </p:nvSpPr>
        <p:spPr>
          <a:xfrm>
            <a:off x="6299905" y="6283019"/>
            <a:ext cx="594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https://docs.scipy.org/doc/scipy/reference/sparse.html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344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6C91D44-F8D4-45DF-8E9E-864EE2C2F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72"/>
          <a:stretch/>
        </p:blipFill>
        <p:spPr>
          <a:xfrm>
            <a:off x="1243992" y="2108152"/>
            <a:ext cx="5014128" cy="39610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3. Matrix Market (MM) Exchange Format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53BF02-F036-4447-B64A-C50A1DD8CA48}"/>
              </a:ext>
            </a:extLst>
          </p:cNvPr>
          <p:cNvSpPr/>
          <p:nvPr/>
        </p:nvSpPr>
        <p:spPr>
          <a:xfrm>
            <a:off x="3429674" y="2663865"/>
            <a:ext cx="1133497" cy="276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8FD11E-4836-49C7-B4FF-ED2ED8CCD441}"/>
              </a:ext>
            </a:extLst>
          </p:cNvPr>
          <p:cNvSpPr/>
          <p:nvPr/>
        </p:nvSpPr>
        <p:spPr>
          <a:xfrm>
            <a:off x="1183341" y="3152540"/>
            <a:ext cx="1757083" cy="276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C4A42A-A5BE-446B-8794-20298236E0FA}"/>
              </a:ext>
            </a:extLst>
          </p:cNvPr>
          <p:cNvCxnSpPr>
            <a:cxnSpLocks/>
          </p:cNvCxnSpPr>
          <p:nvPr/>
        </p:nvCxnSpPr>
        <p:spPr>
          <a:xfrm flipV="1">
            <a:off x="4563171" y="2273808"/>
            <a:ext cx="1532829" cy="5547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336C6ED-809F-4777-9FF4-F478037A27A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940424" y="3290770"/>
            <a:ext cx="3112245" cy="1479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FECA12-F5CD-43DD-9705-D7058AF45530}"/>
              </a:ext>
            </a:extLst>
          </p:cNvPr>
          <p:cNvSpPr txBox="1"/>
          <p:nvPr/>
        </p:nvSpPr>
        <p:spPr>
          <a:xfrm>
            <a:off x="6139332" y="2021840"/>
            <a:ext cx="5671668" cy="3400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Coordinate Format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: suitable for representing general sparse matrices. 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Only nonzero entries are provided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, and </a:t>
            </a:r>
            <a:r>
              <a:rPr lang="en-US" altLang="ko-KR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the coordinates of each nonzero entry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is given explicitly.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Rows, Columns, entries(</a:t>
            </a:r>
            <a:r>
              <a:rPr lang="en-US" altLang="ko-KR" sz="2400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L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solidFill>
                <a:srgbClr val="000000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8CCBA275-C671-4022-832B-132063FD3720}"/>
              </a:ext>
            </a:extLst>
          </p:cNvPr>
          <p:cNvSpPr/>
          <p:nvPr/>
        </p:nvSpPr>
        <p:spPr>
          <a:xfrm>
            <a:off x="4242409" y="3431642"/>
            <a:ext cx="394447" cy="2538851"/>
          </a:xfrm>
          <a:prstGeom prst="rightBrace">
            <a:avLst>
              <a:gd name="adj1" fmla="val 76643"/>
              <a:gd name="adj2" fmla="val 702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6EFDB-B2A5-4351-8A97-283934BAA5F3}"/>
              </a:ext>
            </a:extLst>
          </p:cNvPr>
          <p:cNvSpPr txBox="1"/>
          <p:nvPr/>
        </p:nvSpPr>
        <p:spPr>
          <a:xfrm>
            <a:off x="4840074" y="4955249"/>
            <a:ext cx="1158240" cy="466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5"/>
                </a:solidFill>
                <a:ea typeface="나눔스퀘어 ExtraBold" panose="020B0600000101010101" pitchFamily="50" charset="-127"/>
              </a:rPr>
              <a:t>L 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lines</a:t>
            </a:r>
            <a:endParaRPr lang="ko-KR" altLang="en-US" sz="2400" dirty="0">
              <a:solidFill>
                <a:srgbClr val="000000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F49484-BFE7-4674-B16F-4C476437F576}"/>
              </a:ext>
            </a:extLst>
          </p:cNvPr>
          <p:cNvSpPr txBox="1"/>
          <p:nvPr/>
        </p:nvSpPr>
        <p:spPr>
          <a:xfrm>
            <a:off x="6318771" y="6292334"/>
            <a:ext cx="5362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https://math.nist.gov/MatrixMarket/formats.html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8485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4. Reading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3A901-58BB-44BD-8B60-AE9C6B82F670}"/>
              </a:ext>
            </a:extLst>
          </p:cNvPr>
          <p:cNvSpPr txBox="1"/>
          <p:nvPr/>
        </p:nvSpPr>
        <p:spPr>
          <a:xfrm>
            <a:off x="6479257" y="1068606"/>
            <a:ext cx="5565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http://math.nist.gov/MatrixMarket/mmio/c/mmio.h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http://math.nist.gov/MatrixMarket/mmio/c/mmio.c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EE79C-72C4-45C6-817D-17E8F210A6E8}"/>
              </a:ext>
            </a:extLst>
          </p:cNvPr>
          <p:cNvSpPr txBox="1"/>
          <p:nvPr/>
        </p:nvSpPr>
        <p:spPr>
          <a:xfrm>
            <a:off x="766019" y="2105469"/>
            <a:ext cx="9757515" cy="366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read_matrix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argAA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 = 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n = 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1">
              <a:lnSpc>
                <a:spcPct val="130000"/>
              </a:lnSpc>
            </a:pP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FILE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MTX;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MM_typecode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matrix_code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1">
              <a:lnSpc>
                <a:spcPct val="130000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pt-B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MTX = fopen(</a:t>
            </a:r>
            <a:r>
              <a:rPr lang="pt-BR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"10_10_sample_mat.mtx"</a:t>
            </a:r>
            <a:r>
              <a:rPr lang="pt-B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pt-BR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"r"</a:t>
            </a:r>
            <a:r>
              <a:rPr lang="pt-B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96C2BE-31B7-4B29-A967-4E0091B83643}"/>
              </a:ext>
            </a:extLst>
          </p:cNvPr>
          <p:cNvSpPr/>
          <p:nvPr/>
        </p:nvSpPr>
        <p:spPr>
          <a:xfrm>
            <a:off x="1174377" y="3936802"/>
            <a:ext cx="1568824" cy="402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1B7436-46AB-4C4B-818D-29E27168EB66}"/>
              </a:ext>
            </a:extLst>
          </p:cNvPr>
          <p:cNvSpPr/>
          <p:nvPr/>
        </p:nvSpPr>
        <p:spPr>
          <a:xfrm>
            <a:off x="1174377" y="5003602"/>
            <a:ext cx="6104964" cy="402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8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Matrix-Vector Multiplication (</a:t>
            </a:r>
            <a:r>
              <a:rPr lang="en-US" altLang="ko-KR" sz="40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)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B9D5B-292B-4BC9-8CCD-298985454678}"/>
              </a:ext>
            </a:extLst>
          </p:cNvPr>
          <p:cNvSpPr txBox="1"/>
          <p:nvPr/>
        </p:nvSpPr>
        <p:spPr>
          <a:xfrm>
            <a:off x="766020" y="1887696"/>
            <a:ext cx="1006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: Sp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arse </a:t>
            </a:r>
            <a:r>
              <a:rPr lang="en-US" altLang="ko-KR" sz="2400" b="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M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atrix-</a:t>
            </a:r>
            <a:r>
              <a:rPr lang="en-US" altLang="ko-KR" sz="2400" b="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V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ector (Multiplication)</a:t>
            </a:r>
            <a:endParaRPr lang="ko-KR" altLang="en-US" sz="2400" dirty="0">
              <a:solidFill>
                <a:srgbClr val="000000"/>
              </a:solidFill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C8BA86-1F69-4B76-8674-DD43F99882DC}"/>
                  </a:ext>
                </a:extLst>
              </p:cNvPr>
              <p:cNvSpPr txBox="1"/>
              <p:nvPr/>
            </p:nvSpPr>
            <p:spPr>
              <a:xfrm>
                <a:off x="3327685" y="2410916"/>
                <a:ext cx="4940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y</m:t>
                      </m:r>
                      <m:r>
                        <a:rPr lang="en-US" altLang="ko-KR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Ax</m:t>
                      </m:r>
                    </m:oMath>
                  </m:oMathPara>
                </a14:m>
                <a:endParaRPr lang="ko-KR" altLang="en-US" sz="4800" dirty="0">
                  <a:solidFill>
                    <a:schemeClr val="tx1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C8BA86-1F69-4B76-8674-DD43F9988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85" y="2410916"/>
                <a:ext cx="494001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1E3DA36-D9C6-42F7-9566-3ACA1053E9CB}"/>
              </a:ext>
            </a:extLst>
          </p:cNvPr>
          <p:cNvSpPr txBox="1"/>
          <p:nvPr/>
        </p:nvSpPr>
        <p:spPr>
          <a:xfrm>
            <a:off x="766019" y="1364476"/>
            <a:ext cx="1056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Sparse Matrix : Matrix in which most of the elements are zero.</a:t>
            </a:r>
            <a:endParaRPr lang="ko-KR" altLang="en-US" sz="2400" dirty="0">
              <a:solidFill>
                <a:srgbClr val="000000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EBCC4B-86E3-4C74-8D7B-E4AF8E38440A}"/>
              </a:ext>
            </a:extLst>
          </p:cNvPr>
          <p:cNvSpPr txBox="1"/>
          <p:nvPr/>
        </p:nvSpPr>
        <p:spPr>
          <a:xfrm>
            <a:off x="766019" y="3381535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9CC9F-B689-41D4-AA10-A32198A453A3}"/>
              </a:ext>
            </a:extLst>
          </p:cNvPr>
          <p:cNvSpPr txBox="1"/>
          <p:nvPr/>
        </p:nvSpPr>
        <p:spPr>
          <a:xfrm>
            <a:off x="1196572" y="4062853"/>
            <a:ext cx="10565369" cy="195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Usual matrix formats (dense formats) are </a:t>
            </a:r>
            <a:r>
              <a:rPr lang="en-US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not efficient for implementing kernel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Memory is wasted for storing zero values and the computing power lost in many multiplications by zero. </a:t>
            </a:r>
          </a:p>
        </p:txBody>
      </p:sp>
    </p:spTree>
    <p:extLst>
      <p:ext uri="{BB962C8B-B14F-4D97-AF65-F5344CB8AC3E}">
        <p14:creationId xmlns:p14="http://schemas.microsoft.com/office/powerpoint/2010/main" val="2501989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4. Reading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3A901-58BB-44BD-8B60-AE9C6B82F670}"/>
              </a:ext>
            </a:extLst>
          </p:cNvPr>
          <p:cNvSpPr txBox="1"/>
          <p:nvPr/>
        </p:nvSpPr>
        <p:spPr>
          <a:xfrm>
            <a:off x="6479257" y="1068606"/>
            <a:ext cx="5565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http://math.nist.gov/MatrixMarket/mmio/c/mmio.h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http://math.nist.gov/MatrixMarket/mmio/c/mmio.c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EE79C-72C4-45C6-817D-17E8F210A6E8}"/>
              </a:ext>
            </a:extLst>
          </p:cNvPr>
          <p:cNvSpPr txBox="1"/>
          <p:nvPr/>
        </p:nvSpPr>
        <p:spPr>
          <a:xfrm>
            <a:off x="766019" y="2105469"/>
            <a:ext cx="9757515" cy="438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Read banner, type,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etc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essential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infos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Verification steps are ignored.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mm_read_banner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(MTX, &amp;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matrix_code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!= 0) exit(1);</a:t>
            </a:r>
          </a:p>
          <a:p>
            <a:pPr lvl="1">
              <a:lnSpc>
                <a:spcPct val="13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mm_read_mtx_crd_size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(MTX, &amp;m, &amp;n, &amp;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Over max 1025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nb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printf(</a:t>
            </a:r>
            <a:r>
              <a:rPr lang="nb-NO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"Market Market type: [%s]\n"</a:t>
            </a:r>
            <a:r>
              <a:rPr lang="nb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mm_typecode_to_str(matrix_code));</a:t>
            </a:r>
          </a:p>
          <a:p>
            <a:pPr lvl="1">
              <a:lnSpc>
                <a:spcPct val="130000"/>
              </a:lnSpc>
            </a:pP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COO format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register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++)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fscanf_s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(MTX,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"%d %d %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lf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&amp;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&amp;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argAA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pPr lvl="1">
              <a:lnSpc>
                <a:spcPct val="13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fclose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(MTX);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8D0B44-7D07-45B4-9311-95457FFBFEBD}"/>
              </a:ext>
            </a:extLst>
          </p:cNvPr>
          <p:cNvSpPr/>
          <p:nvPr/>
        </p:nvSpPr>
        <p:spPr>
          <a:xfrm>
            <a:off x="1183341" y="5008236"/>
            <a:ext cx="8489577" cy="115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6D939-D966-4AE2-A8EF-24B85AFB7F15}"/>
              </a:ext>
            </a:extLst>
          </p:cNvPr>
          <p:cNvSpPr txBox="1"/>
          <p:nvPr/>
        </p:nvSpPr>
        <p:spPr>
          <a:xfrm>
            <a:off x="7888940" y="2660007"/>
            <a:ext cx="3612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Read banner and size info</a:t>
            </a:r>
            <a:endParaRPr lang="ko-KR" altLang="en-US" sz="2000" dirty="0">
              <a:solidFill>
                <a:srgbClr val="FF0000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628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4. Reading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EE79C-72C4-45C6-817D-17E8F210A6E8}"/>
              </a:ext>
            </a:extLst>
          </p:cNvPr>
          <p:cNvSpPr txBox="1"/>
          <p:nvPr/>
        </p:nvSpPr>
        <p:spPr>
          <a:xfrm>
            <a:off x="766019" y="1809634"/>
            <a:ext cx="9757515" cy="294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---- main() ----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main() {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JR = 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*)malloc(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JC = 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*)malloc(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AA = 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*)malloc(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 lvl="1">
              <a:lnSpc>
                <a:spcPct val="130000"/>
              </a:lnSpc>
            </a:pP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prepare elements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read_matrix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(JR, JC, AA);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02389A-4042-4E0B-BD0A-A2AE391C661D}"/>
              </a:ext>
            </a:extLst>
          </p:cNvPr>
          <p:cNvSpPr/>
          <p:nvPr/>
        </p:nvSpPr>
        <p:spPr>
          <a:xfrm>
            <a:off x="1183342" y="3977292"/>
            <a:ext cx="3272118" cy="893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30109F-3A9A-4228-95A6-D9D04D53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68872"/>
            <a:ext cx="5026524" cy="1221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E3762C-1E7E-4F58-B59F-060CFFBEE1EC}"/>
              </a:ext>
            </a:extLst>
          </p:cNvPr>
          <p:cNvSpPr txBox="1"/>
          <p:nvPr/>
        </p:nvSpPr>
        <p:spPr>
          <a:xfrm>
            <a:off x="7504803" y="5663855"/>
            <a:ext cx="280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COO Example (Slide 8)</a:t>
            </a:r>
          </a:p>
        </p:txBody>
      </p:sp>
    </p:spTree>
    <p:extLst>
      <p:ext uri="{BB962C8B-B14F-4D97-AF65-F5344CB8AC3E}">
        <p14:creationId xmlns:p14="http://schemas.microsoft.com/office/powerpoint/2010/main" val="1119600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D448CACB-A188-4FDB-AF63-A95F0576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7" y="2179612"/>
            <a:ext cx="5887272" cy="20767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68FBFE5-D6EE-4EF8-8B6F-5CE04831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15" y="1917979"/>
            <a:ext cx="4953691" cy="43059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4. Reading Matrix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046107-D022-46E0-ADD3-3DE63039AB3C}"/>
              </a:ext>
            </a:extLst>
          </p:cNvPr>
          <p:cNvSpPr/>
          <p:nvPr/>
        </p:nvSpPr>
        <p:spPr>
          <a:xfrm>
            <a:off x="1684058" y="3769026"/>
            <a:ext cx="365760" cy="301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9BF7BB-6705-44B3-8A7A-F2C4644F3CB9}"/>
              </a:ext>
            </a:extLst>
          </p:cNvPr>
          <p:cNvSpPr/>
          <p:nvPr/>
        </p:nvSpPr>
        <p:spPr>
          <a:xfrm>
            <a:off x="6616401" y="2726406"/>
            <a:ext cx="1857039" cy="291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3A0A1B-2063-4753-9238-2C2DBB3B615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2049818" y="2872034"/>
            <a:ext cx="4566583" cy="10479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BD88C09-1B57-4389-90B3-798BB62BE762}"/>
              </a:ext>
            </a:extLst>
          </p:cNvPr>
          <p:cNvSpPr txBox="1"/>
          <p:nvPr/>
        </p:nvSpPr>
        <p:spPr>
          <a:xfrm>
            <a:off x="429843" y="4476093"/>
            <a:ext cx="5970958" cy="195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COO Format is not sorted by rows.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cuSPARSE’s</a:t>
            </a: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data type assumes all elements are row-sorted.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Order is important for transformation.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36DBEC-57CB-4D33-8874-38A9DBC9BF9A}"/>
              </a:ext>
            </a:extLst>
          </p:cNvPr>
          <p:cNvSpPr/>
          <p:nvPr/>
        </p:nvSpPr>
        <p:spPr>
          <a:xfrm>
            <a:off x="4677103" y="2146822"/>
            <a:ext cx="365760" cy="301903"/>
          </a:xfrm>
          <a:prstGeom prst="rect">
            <a:avLst/>
          </a:prstGeom>
          <a:noFill/>
          <a:ln w="28575">
            <a:solidFill>
              <a:srgbClr val="038A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29898F-F73E-4564-94D2-42EB3061D841}"/>
              </a:ext>
            </a:extLst>
          </p:cNvPr>
          <p:cNvSpPr/>
          <p:nvPr/>
        </p:nvSpPr>
        <p:spPr>
          <a:xfrm>
            <a:off x="6616400" y="4969153"/>
            <a:ext cx="1857039" cy="291256"/>
          </a:xfrm>
          <a:prstGeom prst="rect">
            <a:avLst/>
          </a:prstGeom>
          <a:noFill/>
          <a:ln w="28575">
            <a:solidFill>
              <a:srgbClr val="038A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1432B58-D746-405F-BC70-EC2942623D5C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>
            <a:off x="4859983" y="2448725"/>
            <a:ext cx="1756417" cy="2666056"/>
          </a:xfrm>
          <a:prstGeom prst="straightConnector1">
            <a:avLst/>
          </a:prstGeom>
          <a:ln w="28575">
            <a:solidFill>
              <a:srgbClr val="038A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179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 Implementation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16082-4F3C-4E3D-9228-EA72DBBAB699}"/>
              </a:ext>
            </a:extLst>
          </p:cNvPr>
          <p:cNvSpPr txBox="1"/>
          <p:nvPr/>
        </p:nvSpPr>
        <p:spPr>
          <a:xfrm>
            <a:off x="1044420" y="2047590"/>
            <a:ext cx="9444286" cy="2440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Sorting COO format using </a:t>
            </a:r>
            <a:r>
              <a:rPr lang="en-US" altLang="ko-KR" sz="2400" dirty="0" err="1">
                <a:solidFill>
                  <a:srgbClr val="038AA5"/>
                </a:solidFill>
                <a:ea typeface="나눔스퀘어 ExtraBold" panose="020B0600000101010101" pitchFamily="50" charset="-127"/>
              </a:rPr>
              <a:t>cuSPARSE</a:t>
            </a:r>
            <a:endParaRPr lang="en-US" altLang="ko-KR" sz="2400" dirty="0">
              <a:solidFill>
                <a:srgbClr val="038AA5"/>
              </a:solidFill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COO </a:t>
            </a:r>
            <a:r>
              <a:rPr lang="en-US" altLang="ko-KR" sz="2400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400" dirty="0" err="1">
                <a:solidFill>
                  <a:srgbClr val="038AA5"/>
                </a:solidFill>
                <a:ea typeface="나눔스퀘어 ExtraBold" panose="020B0600000101010101" pitchFamily="50" charset="-127"/>
              </a:rPr>
              <a:t>cuSPARSE</a:t>
            </a:r>
            <a:endParaRPr lang="en-US" altLang="ko-KR" sz="2400" dirty="0">
              <a:solidFill>
                <a:srgbClr val="038AA5"/>
              </a:solidFill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CSR </a:t>
            </a:r>
            <a:r>
              <a:rPr lang="en-US" altLang="ko-KR" sz="2400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400" dirty="0" err="1">
                <a:solidFill>
                  <a:srgbClr val="038AA5"/>
                </a:solidFill>
                <a:ea typeface="나눔스퀘어 ExtraBold" panose="020B0600000101010101" pitchFamily="50" charset="-127"/>
              </a:rPr>
              <a:t>cuSPARSE</a:t>
            </a:r>
            <a:endParaRPr lang="en-US" altLang="ko-KR" sz="2400" dirty="0">
              <a:solidFill>
                <a:srgbClr val="038AA5"/>
              </a:solidFill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CSR </a:t>
            </a:r>
            <a:r>
              <a:rPr lang="en-US" altLang="ko-KR" sz="2400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using scalar </a:t>
            </a:r>
            <a:r>
              <a:rPr lang="en-US" altLang="ko-KR" sz="2400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kernel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CSR </a:t>
            </a:r>
            <a:r>
              <a:rPr lang="en-US" altLang="ko-KR" sz="2400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using grid-stride </a:t>
            </a:r>
            <a:r>
              <a:rPr lang="en-US" altLang="ko-KR" sz="2400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443909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5.1 Sorting COO format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endParaRPr lang="en-US" altLang="ko-KR" sz="28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01A74-AE8C-49B5-9CC0-2023D8520DDB}"/>
              </a:ext>
            </a:extLst>
          </p:cNvPr>
          <p:cNvSpPr txBox="1"/>
          <p:nvPr/>
        </p:nvSpPr>
        <p:spPr>
          <a:xfrm>
            <a:off x="766019" y="1809634"/>
            <a:ext cx="9757515" cy="366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</a:t>
            </a: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---- Step 2. Handle create, bind a stream ---- 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double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device_AA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double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device_AA_sorted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device_P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buffer =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size_t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buffer_size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2FCD68-1E35-476D-81BC-8DB77AFA351B}"/>
              </a:ext>
            </a:extLst>
          </p:cNvPr>
          <p:cNvSpPr/>
          <p:nvPr/>
        </p:nvSpPr>
        <p:spPr>
          <a:xfrm>
            <a:off x="1485585" y="2375647"/>
            <a:ext cx="1705849" cy="3096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D0AE9-79E7-4190-B5B4-D1359570A1DF}"/>
              </a:ext>
            </a:extLst>
          </p:cNvPr>
          <p:cNvSpPr txBox="1"/>
          <p:nvPr/>
        </p:nvSpPr>
        <p:spPr>
          <a:xfrm>
            <a:off x="2115670" y="5591466"/>
            <a:ext cx="1524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On device</a:t>
            </a:r>
            <a:endParaRPr lang="ko-KR" altLang="en-US" sz="2000" dirty="0">
              <a:solidFill>
                <a:srgbClr val="FF0000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625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5.1 Sorting COO format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endParaRPr lang="en-US" altLang="ko-KR" sz="28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01A74-AE8C-49B5-9CC0-2023D8520DDB}"/>
              </a:ext>
            </a:extLst>
          </p:cNvPr>
          <p:cNvSpPr txBox="1"/>
          <p:nvPr/>
        </p:nvSpPr>
        <p:spPr>
          <a:xfrm>
            <a:off x="766019" y="1809634"/>
            <a:ext cx="9757515" cy="455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cusparseHandle_t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handle =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cudaStream_t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stream =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cudaStreamCreateWithFlags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(&amp;stream, </a:t>
            </a:r>
            <a:r>
              <a:rPr lang="en-US" altLang="ko-KR" sz="18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cudaStreamNonBlocking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cusparseCreate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(&amp;handle));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cusparseSetStream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(handle, stream));</a:t>
            </a:r>
          </a:p>
          <a:p>
            <a:pPr>
              <a:lnSpc>
                <a:spcPct val="130000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 </a:t>
            </a: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---- Step 3. Allocate Buffer ----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cusparseXcoosort_bufferSizeExt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handle,</a:t>
            </a:r>
          </a:p>
          <a:p>
            <a:pPr lvl="2"/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2"/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device_JR, device_JC, &amp;buffer_size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F2EAB-0770-478F-9C46-7912CF5C4C29}"/>
              </a:ext>
            </a:extLst>
          </p:cNvPr>
          <p:cNvSpPr txBox="1"/>
          <p:nvPr/>
        </p:nvSpPr>
        <p:spPr>
          <a:xfrm>
            <a:off x="5976656" y="2211081"/>
            <a:ext cx="61620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Creates</a:t>
            </a: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a</a:t>
            </a: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new</a:t>
            </a: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asynchronous</a:t>
            </a: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stream</a:t>
            </a: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. </a:t>
            </a:r>
            <a:endParaRPr lang="en-US" altLang="ko-KR" sz="2000" dirty="0">
              <a:solidFill>
                <a:srgbClr val="FF0000"/>
              </a:solidFill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The </a:t>
            </a:r>
            <a:r>
              <a:rPr lang="ko-KR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flags</a:t>
            </a: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d</a:t>
            </a:r>
            <a:r>
              <a:rPr lang="ko-KR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etermine</a:t>
            </a: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the</a:t>
            </a: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behaviors</a:t>
            </a: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of </a:t>
            </a:r>
            <a:r>
              <a:rPr lang="ko-KR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the</a:t>
            </a: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stream</a:t>
            </a:r>
            <a:r>
              <a:rPr lang="ko-KR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211677-9E2A-4E86-A40A-F5357FED821F}"/>
              </a:ext>
            </a:extLst>
          </p:cNvPr>
          <p:cNvSpPr/>
          <p:nvPr/>
        </p:nvSpPr>
        <p:spPr>
          <a:xfrm>
            <a:off x="1973580" y="2973554"/>
            <a:ext cx="3162300" cy="301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80E8D4-392D-460B-911A-D3A4A8C354A3}"/>
              </a:ext>
            </a:extLst>
          </p:cNvPr>
          <p:cNvSpPr/>
          <p:nvPr/>
        </p:nvSpPr>
        <p:spPr>
          <a:xfrm>
            <a:off x="766019" y="1847712"/>
            <a:ext cx="2182921" cy="36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8C537-AE28-45CF-A590-CF5E69C87651}"/>
              </a:ext>
            </a:extLst>
          </p:cNvPr>
          <p:cNvSpPr txBox="1"/>
          <p:nvPr/>
        </p:nvSpPr>
        <p:spPr>
          <a:xfrm>
            <a:off x="2948940" y="1572428"/>
            <a:ext cx="3651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Pointer of </a:t>
            </a:r>
            <a:r>
              <a:rPr lang="en-US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context</a:t>
            </a:r>
            <a:endParaRPr lang="ko-KR" altLang="ko-KR" sz="2000" dirty="0">
              <a:solidFill>
                <a:srgbClr val="FF0000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178FAA-8E84-49E7-A3A2-97D2F448E007}"/>
              </a:ext>
            </a:extLst>
          </p:cNvPr>
          <p:cNvSpPr/>
          <p:nvPr/>
        </p:nvSpPr>
        <p:spPr>
          <a:xfrm>
            <a:off x="4417643" y="5406700"/>
            <a:ext cx="1759039" cy="36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E83CA-0E42-4BDC-BC95-78085D361B1F}"/>
              </a:ext>
            </a:extLst>
          </p:cNvPr>
          <p:cNvSpPr txBox="1"/>
          <p:nvPr/>
        </p:nvSpPr>
        <p:spPr>
          <a:xfrm>
            <a:off x="6328420" y="5369959"/>
            <a:ext cx="1311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Output</a:t>
            </a:r>
            <a:endParaRPr lang="ko-KR" altLang="ko-KR" sz="2000" dirty="0">
              <a:solidFill>
                <a:srgbClr val="FF0000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774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5.1 Sorting COO format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endParaRPr lang="en-US" altLang="ko-KR" sz="28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01A74-AE8C-49B5-9CC0-2023D8520DDB}"/>
              </a:ext>
            </a:extLst>
          </p:cNvPr>
          <p:cNvSpPr txBox="1"/>
          <p:nvPr/>
        </p:nvSpPr>
        <p:spPr>
          <a:xfrm>
            <a:off x="766019" y="1809634"/>
            <a:ext cx="11040499" cy="4022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cudaMalloc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**)&amp;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cudaMalloc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**)&amp;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cudaMalloc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**)&amp;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device_P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cudaMalloc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**)&amp;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device_AA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double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cudaMalloc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**)&amp;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device_AA_sorted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double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cudaMalloc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**)&amp;buffer,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buffer_size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cudaMemcpyHostToDevice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cudaMemcpyHostToDevice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device_AA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host_AA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double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cudaMemcpyHostToDevice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cudaDeviceSynchronize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519975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5.1 Sorting COO format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endParaRPr lang="en-US" altLang="ko-KR" sz="28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01A74-AE8C-49B5-9CC0-2023D8520DDB}"/>
              </a:ext>
            </a:extLst>
          </p:cNvPr>
          <p:cNvSpPr txBox="1"/>
          <p:nvPr/>
        </p:nvSpPr>
        <p:spPr>
          <a:xfrm>
            <a:off x="766019" y="1809634"/>
            <a:ext cx="11324381" cy="474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</a:t>
            </a: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---- Step 4. Setup permutation vector P to Identity ---- 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cusparseCreateIdentityPermutation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(handle,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device_P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---- Step 5. Sort ---- 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cusparseXcoosortByRow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(handle,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device_P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buffer)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Gather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cusparseDgthr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handle,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device_AA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device_AA_sorted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device_P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CUSPARSE_INDEX_BASE_ZERO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cudaDeviceSynchronize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B79E7-B4A4-4E7C-9E33-CEFF93CB51C9}"/>
              </a:ext>
            </a:extLst>
          </p:cNvPr>
          <p:cNvSpPr txBox="1"/>
          <p:nvPr/>
        </p:nvSpPr>
        <p:spPr>
          <a:xfrm>
            <a:off x="4509245" y="4831994"/>
            <a:ext cx="57105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Gathers the elements of the vector listed in the index array into the second vector.</a:t>
            </a:r>
            <a:endParaRPr lang="ko-KR" altLang="en-US" sz="2000" dirty="0">
              <a:solidFill>
                <a:srgbClr val="FF0000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D1B334-9405-4F4D-8BAB-3AFF8EEE30B5}"/>
              </a:ext>
            </a:extLst>
          </p:cNvPr>
          <p:cNvSpPr/>
          <p:nvPr/>
        </p:nvSpPr>
        <p:spPr>
          <a:xfrm>
            <a:off x="2303929" y="5403019"/>
            <a:ext cx="2061881" cy="441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5.1 Sorting COO format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endParaRPr lang="en-US" altLang="ko-KR" sz="28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01A74-AE8C-49B5-9CC0-2023D8520DDB}"/>
              </a:ext>
            </a:extLst>
          </p:cNvPr>
          <p:cNvSpPr txBox="1"/>
          <p:nvPr/>
        </p:nvSpPr>
        <p:spPr>
          <a:xfrm>
            <a:off x="766019" y="1809634"/>
            <a:ext cx="11040499" cy="258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Fetch back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cudaMemcpyDeviceToHost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cudaMemcpyDeviceToHost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host_P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device_P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cudaMemcpyDeviceToHost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host_AA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device_AA_sorted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double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cudaMemcpyDeviceToHost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cudaDeviceSynchronize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3163D-E5D6-44B3-8ACE-ABD82940B1C4}"/>
              </a:ext>
            </a:extLst>
          </p:cNvPr>
          <p:cNvSpPr txBox="1"/>
          <p:nvPr/>
        </p:nvSpPr>
        <p:spPr>
          <a:xfrm>
            <a:off x="1044420" y="4961121"/>
            <a:ext cx="9444286" cy="9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No </a:t>
            </a:r>
            <a:r>
              <a:rPr lang="en-US" altLang="ko-KR" sz="2400" b="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__global__ 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syntax.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API controls everything.</a:t>
            </a:r>
          </a:p>
        </p:txBody>
      </p:sp>
    </p:spTree>
    <p:extLst>
      <p:ext uri="{BB962C8B-B14F-4D97-AF65-F5344CB8AC3E}">
        <p14:creationId xmlns:p14="http://schemas.microsoft.com/office/powerpoint/2010/main" val="2936861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5.1 Sorting COO format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endParaRPr lang="en-US" altLang="ko-KR" sz="28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8CCD68-D808-4630-9B7F-5BDD76B84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639" y="1950319"/>
            <a:ext cx="2800741" cy="2238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DBA808-000B-4DEE-8BAF-8E7D155DE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51" y="2211952"/>
            <a:ext cx="5887272" cy="20767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B31B7C-2A07-4BCC-BA70-EC23D2934770}"/>
              </a:ext>
            </a:extLst>
          </p:cNvPr>
          <p:cNvSpPr/>
          <p:nvPr/>
        </p:nvSpPr>
        <p:spPr>
          <a:xfrm>
            <a:off x="4088034" y="2607794"/>
            <a:ext cx="365760" cy="301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14B8B5-3693-4123-84C7-4A18DE037707}"/>
              </a:ext>
            </a:extLst>
          </p:cNvPr>
          <p:cNvSpPr/>
          <p:nvPr/>
        </p:nvSpPr>
        <p:spPr>
          <a:xfrm>
            <a:off x="7728023" y="3456710"/>
            <a:ext cx="1857039" cy="291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80F12F-2728-4D61-A480-3AF9E9B0117D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453794" y="2758746"/>
            <a:ext cx="3274229" cy="8435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0FF416-1DCE-4765-B43A-49396FD4CA2B}"/>
              </a:ext>
            </a:extLst>
          </p:cNvPr>
          <p:cNvSpPr/>
          <p:nvPr/>
        </p:nvSpPr>
        <p:spPr>
          <a:xfrm>
            <a:off x="6623879" y="2192535"/>
            <a:ext cx="365760" cy="301903"/>
          </a:xfrm>
          <a:prstGeom prst="rect">
            <a:avLst/>
          </a:prstGeom>
          <a:noFill/>
          <a:ln w="28575">
            <a:solidFill>
              <a:srgbClr val="038A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F90250-ADB6-4027-881E-9FE9D5984559}"/>
              </a:ext>
            </a:extLst>
          </p:cNvPr>
          <p:cNvSpPr/>
          <p:nvPr/>
        </p:nvSpPr>
        <p:spPr>
          <a:xfrm>
            <a:off x="7728022" y="2770356"/>
            <a:ext cx="1857039" cy="291256"/>
          </a:xfrm>
          <a:prstGeom prst="rect">
            <a:avLst/>
          </a:prstGeom>
          <a:noFill/>
          <a:ln w="28575">
            <a:solidFill>
              <a:srgbClr val="038A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14F8C1-1072-4679-8618-4B824080FD3A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>
            <a:off x="6806759" y="2494438"/>
            <a:ext cx="921263" cy="421546"/>
          </a:xfrm>
          <a:prstGeom prst="straightConnector1">
            <a:avLst/>
          </a:prstGeom>
          <a:ln w="28575">
            <a:solidFill>
              <a:srgbClr val="038A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FA8F23-A614-4D46-A981-E16CF717571C}"/>
              </a:ext>
            </a:extLst>
          </p:cNvPr>
          <p:cNvSpPr txBox="1"/>
          <p:nvPr/>
        </p:nvSpPr>
        <p:spPr>
          <a:xfrm>
            <a:off x="1376951" y="4673316"/>
            <a:ext cx="5970958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Elements are sorted by row nicely!</a:t>
            </a:r>
          </a:p>
        </p:txBody>
      </p:sp>
    </p:spTree>
    <p:extLst>
      <p:ext uri="{BB962C8B-B14F-4D97-AF65-F5344CB8AC3E}">
        <p14:creationId xmlns:p14="http://schemas.microsoft.com/office/powerpoint/2010/main" val="404139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E18466-C1B4-4F71-A227-183E677EE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051347"/>
              </p:ext>
            </p:extLst>
          </p:nvPr>
        </p:nvGraphicFramePr>
        <p:xfrm>
          <a:off x="766019" y="1942067"/>
          <a:ext cx="10515600" cy="640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2402520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Bell, N., &amp; Garland, M. (2008). </a:t>
                      </a:r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Efficient sparse matrix-vector multiplication on CUDA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(Vol. 2, No. 5). Nvidia Technical Report NVR-2008-004, Nvidia Corporation.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98367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AA3E638-3416-4182-97B4-CF540E310EC8}"/>
              </a:ext>
            </a:extLst>
          </p:cNvPr>
          <p:cNvSpPr txBox="1"/>
          <p:nvPr/>
        </p:nvSpPr>
        <p:spPr>
          <a:xfrm>
            <a:off x="766019" y="2722306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Bell, N., &amp; Garland, M. (2009, November). Implementing sparse matrix-vector multiplication on throughput-oriented processors. In </a:t>
            </a:r>
            <a:r>
              <a:rPr lang="en-US" altLang="ko-KR" i="1" dirty="0">
                <a:solidFill>
                  <a:srgbClr val="000000"/>
                </a:solidFill>
              </a:rPr>
              <a:t>Proceedings of the conference on high performance computing networking, storage and analysis</a:t>
            </a:r>
            <a:r>
              <a:rPr lang="en-US" altLang="ko-KR" dirty="0">
                <a:solidFill>
                  <a:srgbClr val="000000"/>
                </a:solidFill>
              </a:rPr>
              <a:t> (pp. 1-11).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E5BFC-9981-424D-AC1D-70795A1F989B}"/>
              </a:ext>
            </a:extLst>
          </p:cNvPr>
          <p:cNvSpPr txBox="1"/>
          <p:nvPr/>
        </p:nvSpPr>
        <p:spPr>
          <a:xfrm>
            <a:off x="766018" y="3785795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Benatia</a:t>
            </a:r>
            <a:r>
              <a:rPr lang="en-US" altLang="ko-KR" dirty="0"/>
              <a:t>, A., Ji, W., Wang, Y., &amp; Shi, F. (2018). </a:t>
            </a:r>
            <a:r>
              <a:rPr lang="en-US" altLang="ko-KR" dirty="0" err="1"/>
              <a:t>BestSF</a:t>
            </a:r>
            <a:r>
              <a:rPr lang="en-US" altLang="ko-KR" dirty="0"/>
              <a:t>: a sparse meta-format for optimizing </a:t>
            </a:r>
            <a:r>
              <a:rPr lang="en-US" altLang="ko-KR" dirty="0" err="1"/>
              <a:t>SpMV</a:t>
            </a:r>
            <a:r>
              <a:rPr lang="en-US" altLang="ko-KR" dirty="0"/>
              <a:t> on GPU. </a:t>
            </a:r>
            <a:r>
              <a:rPr lang="en-US" altLang="ko-KR" i="1" dirty="0"/>
              <a:t>ACM Transactions on Architecture and Code Optimization (TACO)</a:t>
            </a:r>
            <a:r>
              <a:rPr lang="en-US" altLang="ko-KR" dirty="0"/>
              <a:t>, </a:t>
            </a:r>
            <a:r>
              <a:rPr lang="en-US" altLang="ko-KR" i="1" dirty="0"/>
              <a:t>15</a:t>
            </a:r>
            <a:r>
              <a:rPr lang="en-US" altLang="ko-KR" dirty="0"/>
              <a:t>(3), 1-27.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63932-5ED6-416E-8F4E-47C65FAA8A2E}"/>
              </a:ext>
            </a:extLst>
          </p:cNvPr>
          <p:cNvSpPr txBox="1"/>
          <p:nvPr/>
        </p:nvSpPr>
        <p:spPr>
          <a:xfrm>
            <a:off x="766018" y="4566034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Saad, Y. (2003). </a:t>
            </a:r>
            <a:r>
              <a:rPr lang="en-US" altLang="ko-KR" i="1" dirty="0"/>
              <a:t>Iterative methods for sparse linear systems</a:t>
            </a:r>
            <a:r>
              <a:rPr lang="en-US" altLang="ko-KR" dirty="0"/>
              <a:t>. Society for Industrial and Applied Mathematics. P.92-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2822D-95C0-413D-BBE0-D38E2EE3EA64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045413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5.2 COO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95F6D-27FA-42DB-923E-5C5708471068}"/>
              </a:ext>
            </a:extLst>
          </p:cNvPr>
          <p:cNvSpPr txBox="1"/>
          <p:nvPr/>
        </p:nvSpPr>
        <p:spPr>
          <a:xfrm>
            <a:off x="766019" y="1809634"/>
            <a:ext cx="5878621" cy="4022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---- Step 7. Define variables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alpha = 1;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beta = 0;</a:t>
            </a: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 {0, };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];</a:t>
            </a: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&amp;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elem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elem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1;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9652C-1ED8-44AD-8F39-703DC698D4C4}"/>
                  </a:ext>
                </a:extLst>
              </p:cNvPr>
              <p:cNvSpPr txBox="1"/>
              <p:nvPr/>
            </p:nvSpPr>
            <p:spPr>
              <a:xfrm>
                <a:off x="3672531" y="2435333"/>
                <a:ext cx="31512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y</m:t>
                      </m:r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Ax</m:t>
                      </m:r>
                    </m:oMath>
                  </m:oMathPara>
                </a14:m>
                <a:endParaRPr lang="ko-KR" altLang="en-US" sz="4000" dirty="0">
                  <a:solidFill>
                    <a:schemeClr val="tx1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39652C-1ED8-44AD-8F39-703DC698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31" y="2435333"/>
                <a:ext cx="31512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63B2EE-52DB-419F-9E1B-3CD942361B90}"/>
              </a:ext>
            </a:extLst>
          </p:cNvPr>
          <p:cNvSpPr/>
          <p:nvPr/>
        </p:nvSpPr>
        <p:spPr>
          <a:xfrm>
            <a:off x="1497234" y="3293181"/>
            <a:ext cx="1322166" cy="364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7DA7B-B2A3-4AE3-8833-3B3A0FF3B801}"/>
              </a:ext>
            </a:extLst>
          </p:cNvPr>
          <p:cNvSpPr/>
          <p:nvPr/>
        </p:nvSpPr>
        <p:spPr>
          <a:xfrm>
            <a:off x="4349900" y="2591270"/>
            <a:ext cx="534872" cy="482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ADF5C4-7B96-4758-B652-FE3C3AA54C1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2819400" y="2832406"/>
            <a:ext cx="1530500" cy="6429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D8ABAF-42E0-429B-B6D9-59A5180F3A90}"/>
              </a:ext>
            </a:extLst>
          </p:cNvPr>
          <p:cNvSpPr/>
          <p:nvPr/>
        </p:nvSpPr>
        <p:spPr>
          <a:xfrm>
            <a:off x="1497233" y="3699164"/>
            <a:ext cx="1322165" cy="301903"/>
          </a:xfrm>
          <a:prstGeom prst="rect">
            <a:avLst/>
          </a:prstGeom>
          <a:noFill/>
          <a:ln w="28575">
            <a:solidFill>
              <a:srgbClr val="038A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090616-FB23-49C0-85E7-C413233A7D3B}"/>
              </a:ext>
            </a:extLst>
          </p:cNvPr>
          <p:cNvSpPr/>
          <p:nvPr/>
        </p:nvSpPr>
        <p:spPr>
          <a:xfrm>
            <a:off x="5611549" y="2597894"/>
            <a:ext cx="534872" cy="482273"/>
          </a:xfrm>
          <a:prstGeom prst="rect">
            <a:avLst/>
          </a:prstGeom>
          <a:noFill/>
          <a:ln w="28575">
            <a:solidFill>
              <a:srgbClr val="038A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B7D562C-9FA0-4FB4-8F0A-E28C6947E436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819398" y="2839031"/>
            <a:ext cx="2792151" cy="1011085"/>
          </a:xfrm>
          <a:prstGeom prst="straightConnector1">
            <a:avLst/>
          </a:prstGeom>
          <a:ln w="28575">
            <a:solidFill>
              <a:srgbClr val="038A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F61B52-1A99-4BCE-B1A8-EE514DBEEF10}"/>
              </a:ext>
            </a:extLst>
          </p:cNvPr>
          <p:cNvSpPr/>
          <p:nvPr/>
        </p:nvSpPr>
        <p:spPr>
          <a:xfrm>
            <a:off x="1619153" y="4770659"/>
            <a:ext cx="1322165" cy="301903"/>
          </a:xfrm>
          <a:prstGeom prst="rect">
            <a:avLst/>
          </a:prstGeom>
          <a:noFill/>
          <a:ln w="28575">
            <a:solidFill>
              <a:srgbClr val="038A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4987574-8C1F-4EFB-BF8B-7B78DFC0BD86}"/>
              </a:ext>
            </a:extLst>
          </p:cNvPr>
          <p:cNvSpPr/>
          <p:nvPr/>
        </p:nvSpPr>
        <p:spPr>
          <a:xfrm>
            <a:off x="1619152" y="4365351"/>
            <a:ext cx="1322166" cy="364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6576FC7-C60A-403F-A17E-69A130DD6271}"/>
              </a:ext>
            </a:extLst>
          </p:cNvPr>
          <p:cNvCxnSpPr>
            <a:cxnSpLocks/>
            <a:stCxn id="33" idx="3"/>
            <a:endCxn id="13" idx="2"/>
          </p:cNvCxnSpPr>
          <p:nvPr/>
        </p:nvCxnSpPr>
        <p:spPr>
          <a:xfrm flipV="1">
            <a:off x="2941318" y="3073542"/>
            <a:ext cx="1676018" cy="1474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1AE5D77-0ED9-430A-8F21-050155C2402B}"/>
              </a:ext>
            </a:extLst>
          </p:cNvPr>
          <p:cNvCxnSpPr>
            <a:cxnSpLocks/>
            <a:stCxn id="31" idx="3"/>
            <a:endCxn id="16" idx="2"/>
          </p:cNvCxnSpPr>
          <p:nvPr/>
        </p:nvCxnSpPr>
        <p:spPr>
          <a:xfrm flipV="1">
            <a:off x="2941318" y="3080167"/>
            <a:ext cx="2937667" cy="1841444"/>
          </a:xfrm>
          <a:prstGeom prst="straightConnector1">
            <a:avLst/>
          </a:prstGeom>
          <a:ln w="28575">
            <a:solidFill>
              <a:srgbClr val="038A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56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5.2 COO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2F683-D23C-403B-9DBC-FB67FD5E83EC}"/>
              </a:ext>
            </a:extLst>
          </p:cNvPr>
          <p:cNvSpPr txBox="1"/>
          <p:nvPr/>
        </p:nvSpPr>
        <p:spPr>
          <a:xfrm>
            <a:off x="766019" y="1809634"/>
            <a:ext cx="11237722" cy="4022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cusparseSpMatDescr_t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sp_mtx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</a:t>
            </a: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device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cusparseDnVecDescr_t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</a:t>
            </a: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device</a:t>
            </a:r>
          </a:p>
          <a:p>
            <a:pPr>
              <a:lnSpc>
                <a:spcPct val="130000"/>
              </a:lnSpc>
            </a:pP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---- Step 8. Get your GPU memory ready ----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cudaMalloc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**)&amp;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cudaMalloc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**)&amp;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cudaMemcpyHostToDevice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cudaMemcpyHostToDevice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cusparseCreate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(&amp;handle));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B3894-C24E-485A-8ED0-2D66222B90D9}"/>
              </a:ext>
            </a:extLst>
          </p:cNvPr>
          <p:cNvSpPr txBox="1"/>
          <p:nvPr/>
        </p:nvSpPr>
        <p:spPr>
          <a:xfrm>
            <a:off x="6384880" y="1622629"/>
            <a:ext cx="4880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Sparse Matrix Descriptor Type</a:t>
            </a:r>
            <a:endParaRPr lang="ko-KR" altLang="en-US" sz="2000" dirty="0">
              <a:solidFill>
                <a:srgbClr val="FF0000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219FA-9EF1-4B95-829B-B24E07E97F13}"/>
              </a:ext>
            </a:extLst>
          </p:cNvPr>
          <p:cNvSpPr txBox="1"/>
          <p:nvPr/>
        </p:nvSpPr>
        <p:spPr>
          <a:xfrm>
            <a:off x="6384880" y="2089985"/>
            <a:ext cx="3813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Dense Vector Descriptor Type</a:t>
            </a:r>
            <a:endParaRPr lang="ko-KR" altLang="en-US" sz="2000" dirty="0">
              <a:solidFill>
                <a:srgbClr val="FF0000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A044D8-4300-4A26-9004-2D9BA4096040}"/>
              </a:ext>
            </a:extLst>
          </p:cNvPr>
          <p:cNvSpPr/>
          <p:nvPr/>
        </p:nvSpPr>
        <p:spPr>
          <a:xfrm>
            <a:off x="1817274" y="1847712"/>
            <a:ext cx="1602582" cy="364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157959-328D-4ED7-97F3-A8F2CFFB81E8}"/>
              </a:ext>
            </a:extLst>
          </p:cNvPr>
          <p:cNvSpPr/>
          <p:nvPr/>
        </p:nvSpPr>
        <p:spPr>
          <a:xfrm>
            <a:off x="1817274" y="2250209"/>
            <a:ext cx="1602582" cy="364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419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5.2 COO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87104-DE4A-4F61-B7E1-4FF11B8EFE13}"/>
              </a:ext>
            </a:extLst>
          </p:cNvPr>
          <p:cNvSpPr txBox="1"/>
          <p:nvPr/>
        </p:nvSpPr>
        <p:spPr>
          <a:xfrm>
            <a:off x="766019" y="1809634"/>
            <a:ext cx="9757515" cy="366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it-IT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Create sparse matrix in COO format</a:t>
            </a:r>
            <a:endParaRPr lang="it-IT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 lvl="1">
              <a:lnSpc>
                <a:spcPct val="13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cusparseCreateCoo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 lvl="2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&amp;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sp_mtx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</a:p>
          <a:p>
            <a:pPr lvl="2">
              <a:lnSpc>
                <a:spcPct val="130000"/>
              </a:lnSpc>
            </a:pPr>
            <a:r>
              <a:rPr lang="fr-FR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fr-FR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fr-FR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device_JR, device_JC, device_AA_sorted,</a:t>
            </a:r>
          </a:p>
          <a:p>
            <a:pPr lvl="2">
              <a:lnSpc>
                <a:spcPct val="130000"/>
              </a:lnSpc>
            </a:pPr>
            <a:r>
              <a:rPr lang="it-IT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CUSPARSE_INDEX_32I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it-IT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CUSPARSE_INDEX_BASE_ONE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it-IT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CUDA_R_32F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30000"/>
              </a:lnSpc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pt-BR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pt-BR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(cusparseCreateDnVec(&amp;dn_x, </a:t>
            </a:r>
            <a:r>
              <a:rPr lang="pt-BR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pt-BR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device_x, </a:t>
            </a:r>
            <a:r>
              <a:rPr lang="pt-BR" altLang="ko-KR" sz="1800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CUDA_R_32F</a:t>
            </a:r>
            <a:r>
              <a:rPr lang="pt-BR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s-E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s-E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(cusparseCreateDnVec(&amp;dn_y, </a:t>
            </a:r>
            <a:r>
              <a:rPr lang="es-E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s-E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device_y, </a:t>
            </a:r>
            <a:r>
              <a:rPr lang="es-ES" altLang="ko-KR" sz="1800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CUDA_R_32F</a:t>
            </a:r>
            <a:r>
              <a:rPr lang="es-E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35F24-3B3E-4DC7-9234-8E9FA95E8447}"/>
              </a:ext>
            </a:extLst>
          </p:cNvPr>
          <p:cNvSpPr/>
          <p:nvPr/>
        </p:nvSpPr>
        <p:spPr>
          <a:xfrm>
            <a:off x="7313471" y="3573781"/>
            <a:ext cx="1489869" cy="482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B9EA66-4CED-4BDF-9B8E-824FBF99FDBE}"/>
              </a:ext>
            </a:extLst>
          </p:cNvPr>
          <p:cNvSpPr/>
          <p:nvPr/>
        </p:nvSpPr>
        <p:spPr>
          <a:xfrm>
            <a:off x="4154907" y="3573781"/>
            <a:ext cx="3084093" cy="482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AE624-0034-4E83-A4D9-F8EF243E8D34}"/>
              </a:ext>
            </a:extLst>
          </p:cNvPr>
          <p:cNvSpPr txBox="1"/>
          <p:nvPr/>
        </p:nvSpPr>
        <p:spPr>
          <a:xfrm>
            <a:off x="7973079" y="3060055"/>
            <a:ext cx="3779650" cy="4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Real 32 Float : Precision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C8789-B2F1-4A3D-85F9-C25F0B8EA2A6}"/>
              </a:ext>
            </a:extLst>
          </p:cNvPr>
          <p:cNvSpPr txBox="1"/>
          <p:nvPr/>
        </p:nvSpPr>
        <p:spPr>
          <a:xfrm>
            <a:off x="5387978" y="4056053"/>
            <a:ext cx="2671293" cy="4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Index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1910931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5.2 COO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87104-DE4A-4F61-B7E1-4FF11B8EFE13}"/>
              </a:ext>
            </a:extLst>
          </p:cNvPr>
          <p:cNvSpPr txBox="1"/>
          <p:nvPr/>
        </p:nvSpPr>
        <p:spPr>
          <a:xfrm>
            <a:off x="766019" y="1809634"/>
            <a:ext cx="9757515" cy="258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cusparseSpMV_bufferSize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handle, </a:t>
            </a:r>
            <a:r>
              <a:rPr lang="en-US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CUSPARSE_OPERATION_NON_TRANSPOSE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&amp;alpha,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sp_mtx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&amp;beta,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CUDA_R_32F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CUSPARSE_COOMV_ALG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buffer_size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printf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"Buffer size : %</a:t>
            </a:r>
            <a:r>
              <a:rPr lang="en-US" altLang="ko-KR" sz="18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lld</a:t>
            </a:r>
            <a:r>
              <a:rPr lang="en-US" altLang="ko-KR" sz="1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bytes \n"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long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long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buffer_size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cudaMalloc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(&amp;buffer,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buffer_size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FD1214-7FD2-4C1F-9A4A-13DD2837E6D9}"/>
              </a:ext>
            </a:extLst>
          </p:cNvPr>
          <p:cNvSpPr/>
          <p:nvPr/>
        </p:nvSpPr>
        <p:spPr>
          <a:xfrm>
            <a:off x="5644776" y="2515946"/>
            <a:ext cx="1489869" cy="482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176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5.2 COO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C60FBB-DD1A-44A3-9576-28BEB4EF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1847712"/>
            <a:ext cx="8735644" cy="446784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F06ECA-92CE-4863-BEAE-35AB097CD472}"/>
              </a:ext>
            </a:extLst>
          </p:cNvPr>
          <p:cNvSpPr/>
          <p:nvPr/>
        </p:nvSpPr>
        <p:spPr>
          <a:xfrm>
            <a:off x="4195482" y="5133640"/>
            <a:ext cx="4814047" cy="482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185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5.2 COO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1A4C3-F531-4999-8BD1-EA36D6500FD0}"/>
              </a:ext>
            </a:extLst>
          </p:cNvPr>
          <p:cNvSpPr txBox="1"/>
          <p:nvPr/>
        </p:nvSpPr>
        <p:spPr>
          <a:xfrm>
            <a:off x="766019" y="1809634"/>
            <a:ext cx="10726734" cy="258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---- Step 9. Do </a:t>
            </a:r>
            <a:r>
              <a:rPr lang="en-US" altLang="ko-KR" sz="1800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SpMV</a:t>
            </a: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----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it-IT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it-IT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(cusparseSpMV(handle, </a:t>
            </a:r>
            <a:r>
              <a:rPr lang="it-IT" altLang="ko-KR" sz="1800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CUSPARSE_OPERATION_NON_TRANSPOSE</a:t>
            </a:r>
            <a:r>
              <a:rPr lang="it-IT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&amp;alpha,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sp_mtx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&amp;beta,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CUDA_R_32F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CUSPARSE_COOMV_ALG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buffer));</a:t>
            </a: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---- Step 10. Fetch the result ----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  <a:r>
              <a:rPr lang="en-US" altLang="ko-KR" sz="1800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cudaMemcpyDeviceToHost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DE2853-C180-4E1F-B015-A1297B8D62F2}"/>
              </a:ext>
            </a:extLst>
          </p:cNvPr>
          <p:cNvSpPr/>
          <p:nvPr/>
        </p:nvSpPr>
        <p:spPr>
          <a:xfrm>
            <a:off x="5024483" y="2157357"/>
            <a:ext cx="4253988" cy="482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9E8915-6613-4F0A-8F81-55BE44DCF1D8}"/>
              </a:ext>
            </a:extLst>
          </p:cNvPr>
          <p:cNvSpPr/>
          <p:nvPr/>
        </p:nvSpPr>
        <p:spPr>
          <a:xfrm>
            <a:off x="1124836" y="2859685"/>
            <a:ext cx="2622411" cy="482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7B96A8-A281-45D0-8B44-48B90312B7B5}"/>
              </a:ext>
            </a:extLst>
          </p:cNvPr>
          <p:cNvSpPr/>
          <p:nvPr/>
        </p:nvSpPr>
        <p:spPr>
          <a:xfrm>
            <a:off x="5592248" y="2517656"/>
            <a:ext cx="1489869" cy="482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1C218-42D7-48B7-BF91-7F845233C39B}"/>
              </a:ext>
            </a:extLst>
          </p:cNvPr>
          <p:cNvSpPr txBox="1"/>
          <p:nvPr/>
        </p:nvSpPr>
        <p:spPr>
          <a:xfrm>
            <a:off x="5684847" y="3091600"/>
            <a:ext cx="6908410" cy="848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A/X, Y, </a:t>
            </a:r>
            <a:r>
              <a:rPr lang="en-US" altLang="ko-KR" sz="20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ComputeType</a:t>
            </a: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must be matched: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e.g. Uniform-precision: Set everything to CUDA_R_32F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9ED3D2-2945-4026-8534-162997D0B6CA}"/>
              </a:ext>
            </a:extLst>
          </p:cNvPr>
          <p:cNvSpPr txBox="1"/>
          <p:nvPr/>
        </p:nvSpPr>
        <p:spPr>
          <a:xfrm>
            <a:off x="524843" y="3291654"/>
            <a:ext cx="2515104" cy="4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Algorithm selection</a:t>
            </a:r>
          </a:p>
        </p:txBody>
      </p:sp>
    </p:spTree>
    <p:extLst>
      <p:ext uri="{BB962C8B-B14F-4D97-AF65-F5344CB8AC3E}">
        <p14:creationId xmlns:p14="http://schemas.microsoft.com/office/powerpoint/2010/main" val="3622208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5.2 COO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82054-915F-49BF-AF48-F3D92D9E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60" y="4490030"/>
            <a:ext cx="8514809" cy="10496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E1B457-23D1-40C5-A014-A88E7F71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20" y="1924464"/>
            <a:ext cx="5887272" cy="2076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03060C-FA43-4937-AD96-79B9A3B7AF24}"/>
                  </a:ext>
                </a:extLst>
              </p:cNvPr>
              <p:cNvSpPr txBox="1"/>
              <p:nvPr/>
            </p:nvSpPr>
            <p:spPr>
              <a:xfrm>
                <a:off x="8901196" y="1725592"/>
                <a:ext cx="2246384" cy="234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18+15+21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17+18+15+19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28+16+18+19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22+21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17+15+19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03060C-FA43-4937-AD96-79B9A3B7A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196" y="1725592"/>
                <a:ext cx="2246384" cy="2340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9C970E-F89B-4A06-9839-9CFDD4DCBD46}"/>
                  </a:ext>
                </a:extLst>
              </p:cNvPr>
              <p:cNvSpPr txBox="1"/>
              <p:nvPr/>
            </p:nvSpPr>
            <p:spPr>
              <a:xfrm>
                <a:off x="7578362" y="1725592"/>
                <a:ext cx="714491" cy="2333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9C970E-F89B-4A06-9839-9CFDD4DCB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362" y="1725592"/>
                <a:ext cx="714491" cy="2333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545BA8-93A1-4F52-B2E7-F0DA813803C2}"/>
              </a:ext>
            </a:extLst>
          </p:cNvPr>
          <p:cNvSpPr/>
          <p:nvPr/>
        </p:nvSpPr>
        <p:spPr>
          <a:xfrm>
            <a:off x="1992404" y="5227710"/>
            <a:ext cx="2516843" cy="37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EC7C52-8644-44D6-A9DF-AE5D64158E62}"/>
              </a:ext>
            </a:extLst>
          </p:cNvPr>
          <p:cNvSpPr txBox="1"/>
          <p:nvPr/>
        </p:nvSpPr>
        <p:spPr>
          <a:xfrm>
            <a:off x="1120127" y="5695296"/>
            <a:ext cx="9637519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Time recorded only at </a:t>
            </a:r>
            <a:r>
              <a:rPr lang="en-US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calculation step.</a:t>
            </a:r>
          </a:p>
        </p:txBody>
      </p:sp>
    </p:spTree>
    <p:extLst>
      <p:ext uri="{BB962C8B-B14F-4D97-AF65-F5344CB8AC3E}">
        <p14:creationId xmlns:p14="http://schemas.microsoft.com/office/powerpoint/2010/main" val="3221560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67AC590-1AB6-413C-B0D0-376C5545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87" y="1847712"/>
            <a:ext cx="6417101" cy="43890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B59C-86F2-45D8-AF88-4F528A12D5E8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5.2 COO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D88C09-1B57-4389-90B3-798BB62BE762}"/>
              </a:ext>
            </a:extLst>
          </p:cNvPr>
          <p:cNvSpPr txBox="1"/>
          <p:nvPr/>
        </p:nvSpPr>
        <p:spPr>
          <a:xfrm>
            <a:off x="7527662" y="1949171"/>
            <a:ext cx="4156936" cy="388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Matrix</a:t>
            </a:r>
            <a:r>
              <a:rPr lang="ko-KR" altLang="en-US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1024</a:t>
            </a:r>
            <a:r>
              <a:rPr lang="ko-KR" altLang="en-US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by</a:t>
            </a:r>
            <a:r>
              <a:rPr lang="ko-KR" altLang="en-US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1024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Need to increase stack and heap size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Default stack : 1MB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Default heap : 1MB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Otherwise, stack overflow problem occurs.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05D30-9818-4247-932A-613C05E7E684}"/>
              </a:ext>
            </a:extLst>
          </p:cNvPr>
          <p:cNvSpPr/>
          <p:nvPr/>
        </p:nvSpPr>
        <p:spPr>
          <a:xfrm>
            <a:off x="2587790" y="2721654"/>
            <a:ext cx="2329650" cy="620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D983A6-734F-4A1F-A6A5-270C5FBF29DB}"/>
              </a:ext>
            </a:extLst>
          </p:cNvPr>
          <p:cNvSpPr/>
          <p:nvPr/>
        </p:nvSpPr>
        <p:spPr>
          <a:xfrm>
            <a:off x="1258862" y="3906089"/>
            <a:ext cx="1021042" cy="233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BDF70A-CCE2-42D7-A503-7014D8B6BA37}"/>
              </a:ext>
            </a:extLst>
          </p:cNvPr>
          <p:cNvSpPr/>
          <p:nvPr/>
        </p:nvSpPr>
        <p:spPr>
          <a:xfrm>
            <a:off x="1044420" y="3226092"/>
            <a:ext cx="1021042" cy="233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05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B43D9A-A959-4AF7-BE52-6C3664CF2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75"/>
          <a:stretch/>
        </p:blipFill>
        <p:spPr>
          <a:xfrm>
            <a:off x="884374" y="1962276"/>
            <a:ext cx="5068007" cy="43997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E1DA02-410D-41AA-87AF-5DAFC59A9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462"/>
          <a:stretch/>
        </p:blipFill>
        <p:spPr>
          <a:xfrm>
            <a:off x="6096000" y="3493896"/>
            <a:ext cx="5068007" cy="23261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5.2 COO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0B38C5-D5C0-48FB-AA1B-CC0EB83A8D7F}"/>
              </a:ext>
            </a:extLst>
          </p:cNvPr>
          <p:cNvSpPr txBox="1"/>
          <p:nvPr/>
        </p:nvSpPr>
        <p:spPr>
          <a:xfrm>
            <a:off x="6096000" y="1811579"/>
            <a:ext cx="5753100" cy="1502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#define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MTX_FILE </a:t>
            </a:r>
            <a:r>
              <a:rPr lang="en-US" altLang="ko-KR" sz="1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"1024_1024_sample_mat.mtx“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#define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	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1024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#define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	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1024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#define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	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209715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74B48-D066-4E43-8E22-4ADFC62B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76154"/>
            <a:ext cx="5544324" cy="4858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DC25C5-5949-42C3-AA33-D1E79A399A33}"/>
              </a:ext>
            </a:extLst>
          </p:cNvPr>
          <p:cNvSpPr/>
          <p:nvPr/>
        </p:nvSpPr>
        <p:spPr>
          <a:xfrm>
            <a:off x="5952381" y="6119075"/>
            <a:ext cx="2516843" cy="37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854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5.3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FB452-5743-4023-BB13-D2CDF7C6AB6D}"/>
              </a:ext>
            </a:extLst>
          </p:cNvPr>
          <p:cNvSpPr txBox="1"/>
          <p:nvPr/>
        </p:nvSpPr>
        <p:spPr>
          <a:xfrm>
            <a:off x="766019" y="1809634"/>
            <a:ext cx="9757515" cy="474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#if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defined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CUSPARSE_CSR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)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t_JR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*)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calloc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+ 1),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t_JC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*)malloc(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t_AA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*)malloc(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</a:t>
            </a:r>
            <a:r>
              <a:rPr lang="nn-NO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+ 1; i++) t_JR[i]++;</a:t>
            </a:r>
          </a:p>
          <a:p>
            <a:pPr lvl="1">
              <a:lnSpc>
                <a:spcPct val="130000"/>
              </a:lnSpc>
            </a:pP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</a:t>
            </a:r>
            <a:r>
              <a:rPr lang="nn-NO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i++) {</a:t>
            </a:r>
          </a:p>
          <a:p>
            <a:pPr lvl="2">
              <a:lnSpc>
                <a:spcPct val="13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t_AA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host_AA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];</a:t>
            </a:r>
          </a:p>
          <a:p>
            <a:pPr lvl="2">
              <a:lnSpc>
                <a:spcPct val="13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t_JC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];</a:t>
            </a:r>
          </a:p>
          <a:p>
            <a:pPr lvl="2">
              <a:lnSpc>
                <a:spcPct val="13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t_JR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]]++;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pPr lvl="1">
              <a:lnSpc>
                <a:spcPct val="130000"/>
              </a:lnSpc>
            </a:pP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0; i &lt; </a:t>
            </a:r>
            <a:r>
              <a:rPr lang="nn-NO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i++) t_JR[i + 1] += (t_JR[i] – 1);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CAF53-010A-4EA0-9A80-C89DAA1D6B40}"/>
              </a:ext>
            </a:extLst>
          </p:cNvPr>
          <p:cNvSpPr txBox="1"/>
          <p:nvPr/>
        </p:nvSpPr>
        <p:spPr>
          <a:xfrm>
            <a:off x="8143511" y="1690471"/>
            <a:ext cx="3282470" cy="1479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Add below Step 6.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Transforms COO into CSR format.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A93566-2E51-4165-8238-8EE9BA494BFE}"/>
              </a:ext>
            </a:extLst>
          </p:cNvPr>
          <p:cNvSpPr/>
          <p:nvPr/>
        </p:nvSpPr>
        <p:spPr>
          <a:xfrm>
            <a:off x="1044420" y="3312452"/>
            <a:ext cx="7500140" cy="3240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1458C-72FA-499F-849D-FC2CC01A8796}"/>
              </a:ext>
            </a:extLst>
          </p:cNvPr>
          <p:cNvSpPr txBox="1"/>
          <p:nvPr/>
        </p:nvSpPr>
        <p:spPr>
          <a:xfrm>
            <a:off x="8592338" y="6104271"/>
            <a:ext cx="1931196" cy="4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Accumulate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DA12C-AFB5-4C82-9B07-954728829D63}"/>
              </a:ext>
            </a:extLst>
          </p:cNvPr>
          <p:cNvSpPr txBox="1"/>
          <p:nvPr/>
        </p:nvSpPr>
        <p:spPr>
          <a:xfrm>
            <a:off x="4198286" y="5035449"/>
            <a:ext cx="1192408" cy="4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59436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1. Coordinate Format (COO)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5AB4DA-DC48-4315-9F18-4099E191701E}"/>
                  </a:ext>
                </a:extLst>
              </p:cNvPr>
              <p:cNvSpPr txBox="1"/>
              <p:nvPr/>
            </p:nvSpPr>
            <p:spPr>
              <a:xfrm>
                <a:off x="1044420" y="2015035"/>
                <a:ext cx="10237199" cy="2440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(1) Real array containing all the real (or complex) values of the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nonzero elements of A</a:t>
                </a: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in any order.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(2) An integer array containing their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row indices.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(3) Second integer array containing their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column indices.</a:t>
                </a:r>
                <a:endParaRPr lang="en-US" altLang="ko-KR" sz="2400" u="sng" dirty="0">
                  <a:solidFill>
                    <a:srgbClr val="000000"/>
                  </a:solidFill>
                  <a:ea typeface="나눔스퀘어 ExtraBold" panose="020B0600000101010101" pitchFamily="50" charset="-127"/>
                </a:endParaRP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All three arrays are of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(Number of nonzero elements)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5AB4DA-DC48-4315-9F18-4099E191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20" y="2015035"/>
                <a:ext cx="10237199" cy="2440092"/>
              </a:xfrm>
              <a:prstGeom prst="rect">
                <a:avLst/>
              </a:prstGeom>
              <a:blipFill>
                <a:blip r:embed="rId2"/>
                <a:stretch>
                  <a:fillRect l="-77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6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8E80AA-B272-45C9-8765-1C166D0FF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759" y="4374792"/>
            <a:ext cx="7347488" cy="9683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5.3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FB452-5743-4023-BB13-D2CDF7C6AB6D}"/>
              </a:ext>
            </a:extLst>
          </p:cNvPr>
          <p:cNvSpPr txBox="1"/>
          <p:nvPr/>
        </p:nvSpPr>
        <p:spPr>
          <a:xfrm>
            <a:off x="766019" y="1809634"/>
            <a:ext cx="3524041" cy="294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free(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free(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free(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host_AA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1">
              <a:lnSpc>
                <a:spcPct val="130000"/>
              </a:lnSpc>
            </a:pP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t_JR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1">
              <a:lnSpc>
                <a:spcPct val="13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t_JC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1">
              <a:lnSpc>
                <a:spcPct val="13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host_AA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t_AA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#endif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3B0AFA-FF5F-41DE-90F4-28CA87EF7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262" y="2062451"/>
            <a:ext cx="5887272" cy="20767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F4D4FB-E1A8-4FEF-B651-DC8CDEB77693}"/>
              </a:ext>
            </a:extLst>
          </p:cNvPr>
          <p:cNvSpPr/>
          <p:nvPr/>
        </p:nvSpPr>
        <p:spPr>
          <a:xfrm>
            <a:off x="8187465" y="2038819"/>
            <a:ext cx="397735" cy="285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D49A40-DA0D-4466-B541-62887CEBA7CB}"/>
              </a:ext>
            </a:extLst>
          </p:cNvPr>
          <p:cNvSpPr/>
          <p:nvPr/>
        </p:nvSpPr>
        <p:spPr>
          <a:xfrm>
            <a:off x="4486162" y="4624431"/>
            <a:ext cx="763256" cy="234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73E7B5-8318-4275-82EF-CEC311747F36}"/>
              </a:ext>
            </a:extLst>
          </p:cNvPr>
          <p:cNvSpPr/>
          <p:nvPr/>
        </p:nvSpPr>
        <p:spPr>
          <a:xfrm>
            <a:off x="4486162" y="4908987"/>
            <a:ext cx="1011668" cy="435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99D180-EAC6-4E3C-B25D-25962871BE4B}"/>
              </a:ext>
            </a:extLst>
          </p:cNvPr>
          <p:cNvSpPr/>
          <p:nvPr/>
        </p:nvSpPr>
        <p:spPr>
          <a:xfrm>
            <a:off x="5640592" y="4624430"/>
            <a:ext cx="634478" cy="23454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F1B81B-6DD8-48B2-B2EA-7FDE10643D70}"/>
              </a:ext>
            </a:extLst>
          </p:cNvPr>
          <p:cNvSpPr/>
          <p:nvPr/>
        </p:nvSpPr>
        <p:spPr>
          <a:xfrm>
            <a:off x="7385572" y="4908987"/>
            <a:ext cx="356348" cy="43500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EBB7D7-1F7F-41AE-8654-41A547ACCBC1}"/>
              </a:ext>
            </a:extLst>
          </p:cNvPr>
          <p:cNvSpPr/>
          <p:nvPr/>
        </p:nvSpPr>
        <p:spPr>
          <a:xfrm>
            <a:off x="9034809" y="2038819"/>
            <a:ext cx="397735" cy="285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FC127C-5461-4B0A-B2D0-C2248305EEE1}"/>
              </a:ext>
            </a:extLst>
          </p:cNvPr>
          <p:cNvSpPr/>
          <p:nvPr/>
        </p:nvSpPr>
        <p:spPr>
          <a:xfrm>
            <a:off x="9827289" y="2038819"/>
            <a:ext cx="397735" cy="285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AD6627-DC12-429A-97A7-8424C5613F45}"/>
              </a:ext>
            </a:extLst>
          </p:cNvPr>
          <p:cNvSpPr/>
          <p:nvPr/>
        </p:nvSpPr>
        <p:spPr>
          <a:xfrm>
            <a:off x="6907305" y="2670969"/>
            <a:ext cx="397735" cy="28528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83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5.3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BDB64-4617-4618-857E-FC203509C00D}"/>
              </a:ext>
            </a:extLst>
          </p:cNvPr>
          <p:cNvSpPr txBox="1"/>
          <p:nvPr/>
        </p:nvSpPr>
        <p:spPr>
          <a:xfrm>
            <a:off x="766020" y="1809634"/>
            <a:ext cx="10869674" cy="3302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#ifdef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CUSPARSE_CSR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cudaMalloc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**)&amp;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(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+ 1)));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cudaMalloc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**)&amp;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 lvl="1">
              <a:lnSpc>
                <a:spcPct val="130000"/>
              </a:lnSpc>
            </a:pP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(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+ 1), </a:t>
            </a:r>
            <a:r>
              <a:rPr lang="en-US" altLang="ko-KR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cudaMemcpyHostToDevice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CUDA_ERR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host_JC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* 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cudaMemcpyHostToDevice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#endif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7AA74C-7301-4EFC-BA9C-E69D964DB3CB}"/>
              </a:ext>
            </a:extLst>
          </p:cNvPr>
          <p:cNvSpPr/>
          <p:nvPr/>
        </p:nvSpPr>
        <p:spPr>
          <a:xfrm>
            <a:off x="7983742" y="2203887"/>
            <a:ext cx="1011668" cy="435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851FEA-10D7-4B10-9F96-01D3D2EC6149}"/>
              </a:ext>
            </a:extLst>
          </p:cNvPr>
          <p:cNvSpPr/>
          <p:nvPr/>
        </p:nvSpPr>
        <p:spPr>
          <a:xfrm>
            <a:off x="7983742" y="3243417"/>
            <a:ext cx="1011668" cy="435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2132C0-D6C3-4563-94AB-18B8BE0A129D}"/>
              </a:ext>
            </a:extLst>
          </p:cNvPr>
          <p:cNvSpPr txBox="1"/>
          <p:nvPr/>
        </p:nvSpPr>
        <p:spPr>
          <a:xfrm>
            <a:off x="1044420" y="5231368"/>
            <a:ext cx="10690380" cy="9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Add below Step 8.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Additional communication between GPU and main memory.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2A689E-0693-4AC2-8A1F-EA53963970A8}"/>
              </a:ext>
            </a:extLst>
          </p:cNvPr>
          <p:cNvSpPr txBox="1"/>
          <p:nvPr/>
        </p:nvSpPr>
        <p:spPr>
          <a:xfrm>
            <a:off x="6909882" y="1713696"/>
            <a:ext cx="3159387" cy="4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Reduced memory space</a:t>
            </a:r>
          </a:p>
        </p:txBody>
      </p:sp>
    </p:spTree>
    <p:extLst>
      <p:ext uri="{BB962C8B-B14F-4D97-AF65-F5344CB8AC3E}">
        <p14:creationId xmlns:p14="http://schemas.microsoft.com/office/powerpoint/2010/main" val="3394432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5.3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C3FF3-600A-49FE-AA1F-A82EA0A615B2}"/>
              </a:ext>
            </a:extLst>
          </p:cNvPr>
          <p:cNvSpPr txBox="1"/>
          <p:nvPr/>
        </p:nvSpPr>
        <p:spPr>
          <a:xfrm>
            <a:off x="766019" y="1809634"/>
            <a:ext cx="11148075" cy="505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#ifndef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CUSPARSE_CSR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CUSPARSE_ERR(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cusparseCreateCoo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 lvl="3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&amp;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sp_mtx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</a:p>
          <a:p>
            <a:pPr lvl="3">
              <a:lnSpc>
                <a:spcPct val="120000"/>
              </a:lnSpc>
            </a:pP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M, N, NZ, device_JR, device_JC, device_AA_sorted,</a:t>
            </a:r>
          </a:p>
          <a:p>
            <a:pPr lvl="3">
              <a:lnSpc>
                <a:spcPct val="120000"/>
              </a:lnSpc>
            </a:pP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CUSPARSE_INDEX_32I, CUSPARSE_INDEX_BASE_ONE, CUDA_R_32F)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#else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cusparseCreateCsr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 lvl="3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&amp;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sp_mtx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3">
              <a:lnSpc>
                <a:spcPct val="120000"/>
              </a:lnSpc>
            </a:pPr>
            <a:r>
              <a:rPr lang="fr-FR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fr-FR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fr-FR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NZ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device_JR, device_JC, device_AA_sorted,</a:t>
            </a:r>
          </a:p>
          <a:p>
            <a:pPr lvl="3">
              <a:lnSpc>
                <a:spcPct val="120000"/>
              </a:lnSpc>
            </a:pPr>
            <a:r>
              <a:rPr lang="it-IT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CUSPARSE_INDEX_32I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it-IT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CUSPARSE_INDEX_32I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it-IT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CUSPARSE_INDEX_BASE_ONE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it-IT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CUDA_R_32F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#endif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803A17-A989-4E17-BA95-CBD1988CB1F3}"/>
              </a:ext>
            </a:extLst>
          </p:cNvPr>
          <p:cNvSpPr/>
          <p:nvPr/>
        </p:nvSpPr>
        <p:spPr>
          <a:xfrm>
            <a:off x="4630942" y="5753911"/>
            <a:ext cx="2487034" cy="435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158436-8BF6-489F-9309-609F361CFEB4}"/>
              </a:ext>
            </a:extLst>
          </p:cNvPr>
          <p:cNvSpPr/>
          <p:nvPr/>
        </p:nvSpPr>
        <p:spPr>
          <a:xfrm>
            <a:off x="1645695" y="4797536"/>
            <a:ext cx="2487034" cy="435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024D14-009E-4498-8317-E2A0F8408316}"/>
              </a:ext>
            </a:extLst>
          </p:cNvPr>
          <p:cNvSpPr/>
          <p:nvPr/>
        </p:nvSpPr>
        <p:spPr>
          <a:xfrm>
            <a:off x="1645695" y="2490095"/>
            <a:ext cx="2487034" cy="435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3ED67D-30A9-400F-8E48-1AF130FF518E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2889212" y="2925099"/>
            <a:ext cx="0" cy="1872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804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5.3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C3FF3-600A-49FE-AA1F-A82EA0A615B2}"/>
              </a:ext>
            </a:extLst>
          </p:cNvPr>
          <p:cNvSpPr txBox="1"/>
          <p:nvPr/>
        </p:nvSpPr>
        <p:spPr>
          <a:xfrm>
            <a:off x="766019" y="1809634"/>
            <a:ext cx="11148075" cy="4022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#ifndef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CUSPARSE_CSR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cusparseSpMV_bufferSize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 lvl="2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handle, CUSPARSE_OPERATION_NON_TRANSPOSE,</a:t>
            </a:r>
          </a:p>
          <a:p>
            <a:pPr lvl="2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&amp;alpha,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sp_mtx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&amp;beta,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CUDA_R_32F,</a:t>
            </a:r>
          </a:p>
          <a:p>
            <a:pPr lvl="2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CUSPARSE_COOMV_ALG, &amp;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buffer_size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#else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cusparseSpMV_bufferSize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 lvl="2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handle, </a:t>
            </a:r>
            <a:r>
              <a:rPr lang="en-US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CUSPARSE_OPERATION_NON_TRANSPOSE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2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&amp;alpha,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sp_mtx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&amp;beta,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CUDA_R_32F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2">
              <a:lnSpc>
                <a:spcPct val="130000"/>
              </a:lnSpc>
            </a:pPr>
            <a:r>
              <a:rPr lang="en-US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CUSPARSE_CSRMV_ALG1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buffer_size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#endif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158436-8BF6-489F-9309-609F361CFEB4}"/>
              </a:ext>
            </a:extLst>
          </p:cNvPr>
          <p:cNvSpPr/>
          <p:nvPr/>
        </p:nvSpPr>
        <p:spPr>
          <a:xfrm>
            <a:off x="1667435" y="5066477"/>
            <a:ext cx="2689411" cy="435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1A267D-8FFD-403D-86E4-76B92F0A0A20}"/>
              </a:ext>
            </a:extLst>
          </p:cNvPr>
          <p:cNvSpPr/>
          <p:nvPr/>
        </p:nvSpPr>
        <p:spPr>
          <a:xfrm>
            <a:off x="1667434" y="3283397"/>
            <a:ext cx="2689411" cy="435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95E4B5-0033-44C5-B650-53E0EE41AF53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3012140" y="3718401"/>
            <a:ext cx="1" cy="13480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98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5.3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C3FF3-600A-49FE-AA1F-A82EA0A615B2}"/>
              </a:ext>
            </a:extLst>
          </p:cNvPr>
          <p:cNvSpPr txBox="1"/>
          <p:nvPr/>
        </p:nvSpPr>
        <p:spPr>
          <a:xfrm>
            <a:off x="766019" y="1809634"/>
            <a:ext cx="11148075" cy="3302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#ifndef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CUSPARSE_CSR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CUSPARSE_ERR(cusparseSpMV(handle, CUSPARSE_OPERATION_NON_TRANSPOSE,</a:t>
            </a:r>
          </a:p>
          <a:p>
            <a:pPr lvl="2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&amp;alpha,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sp_mtx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&amp;beta,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CUDA_R_32F,</a:t>
            </a:r>
          </a:p>
          <a:p>
            <a:pPr lvl="2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CUSPARSE_COOMV_ALG, buffer));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#else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>
              <a:lnSpc>
                <a:spcPct val="130000"/>
              </a:lnSpc>
            </a:pPr>
            <a:r>
              <a:rPr lang="it-IT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CUSPARSE_ERR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(cusparseSpMV(handle, </a:t>
            </a:r>
            <a:r>
              <a:rPr lang="it-IT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CUSPARSE_OPERATION_NON_TRANSPOSE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2">
              <a:lnSpc>
                <a:spcPct val="13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&amp;alpha,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sp_mtx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&amp;beta,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dn_y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CUDA_R_32F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2">
              <a:lnSpc>
                <a:spcPct val="130000"/>
              </a:lnSpc>
            </a:pPr>
            <a:r>
              <a:rPr lang="en-US" altLang="ko-KR" dirty="0">
                <a:solidFill>
                  <a:srgbClr val="2F4F4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CUSPARSE_CSRMV_ALG1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buffer));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#endif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158436-8BF6-489F-9309-609F361CFEB4}"/>
              </a:ext>
            </a:extLst>
          </p:cNvPr>
          <p:cNvSpPr/>
          <p:nvPr/>
        </p:nvSpPr>
        <p:spPr>
          <a:xfrm>
            <a:off x="1649506" y="4322405"/>
            <a:ext cx="2689411" cy="435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7B8C24-BD1D-45D6-8463-DB2370422362}"/>
              </a:ext>
            </a:extLst>
          </p:cNvPr>
          <p:cNvSpPr/>
          <p:nvPr/>
        </p:nvSpPr>
        <p:spPr>
          <a:xfrm>
            <a:off x="1649506" y="2914946"/>
            <a:ext cx="2689411" cy="435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50B46C0-19D6-44CD-9542-BF617662C71E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2994212" y="3349950"/>
            <a:ext cx="0" cy="972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265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1">
                <a:extLst>
                  <a:ext uri="{FF2B5EF4-FFF2-40B4-BE49-F238E27FC236}">
                    <a16:creationId xmlns:a16="http://schemas.microsoft.com/office/drawing/2014/main" id="{5CABA530-A704-4A08-84FE-DA500C55FB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0539238"/>
                  </p:ext>
                </p:extLst>
              </p:nvPr>
            </p:nvGraphicFramePr>
            <p:xfrm>
              <a:off x="1304395" y="2534851"/>
              <a:ext cx="10026993" cy="35701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87445">
                      <a:extLst>
                        <a:ext uri="{9D8B030D-6E8A-4147-A177-3AD203B41FA5}">
                          <a16:colId xmlns:a16="http://schemas.microsoft.com/office/drawing/2014/main" val="2102888498"/>
                        </a:ext>
                      </a:extLst>
                    </a:gridCol>
                    <a:gridCol w="1851660">
                      <a:extLst>
                        <a:ext uri="{9D8B030D-6E8A-4147-A177-3AD203B41FA5}">
                          <a16:colId xmlns:a16="http://schemas.microsoft.com/office/drawing/2014/main" val="2456017586"/>
                        </a:ext>
                      </a:extLst>
                    </a:gridCol>
                    <a:gridCol w="6187888">
                      <a:extLst>
                        <a:ext uri="{9D8B030D-6E8A-4147-A177-3AD203B41FA5}">
                          <a16:colId xmlns:a16="http://schemas.microsoft.com/office/drawing/2014/main" val="3921805650"/>
                        </a:ext>
                      </a:extLst>
                    </a:gridCol>
                  </a:tblGrid>
                  <a:tr h="71402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Size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NZ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Results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1804836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10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×10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882093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,024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,024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20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9,715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814079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2,048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2,048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838,861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4464040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i="1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4</m:t>
                                </m:r>
                                <m:r>
                                  <a:rPr lang="en-US" altLang="ko-KR" sz="2000" b="0" i="1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96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4,096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3,355,443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8512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1">
                <a:extLst>
                  <a:ext uri="{FF2B5EF4-FFF2-40B4-BE49-F238E27FC236}">
                    <a16:creationId xmlns:a16="http://schemas.microsoft.com/office/drawing/2014/main" id="{5CABA530-A704-4A08-84FE-DA500C55FB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0539238"/>
                  </p:ext>
                </p:extLst>
              </p:nvPr>
            </p:nvGraphicFramePr>
            <p:xfrm>
              <a:off x="1304395" y="2534851"/>
              <a:ext cx="10026993" cy="35701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87445">
                      <a:extLst>
                        <a:ext uri="{9D8B030D-6E8A-4147-A177-3AD203B41FA5}">
                          <a16:colId xmlns:a16="http://schemas.microsoft.com/office/drawing/2014/main" val="2102888498"/>
                        </a:ext>
                      </a:extLst>
                    </a:gridCol>
                    <a:gridCol w="1851660">
                      <a:extLst>
                        <a:ext uri="{9D8B030D-6E8A-4147-A177-3AD203B41FA5}">
                          <a16:colId xmlns:a16="http://schemas.microsoft.com/office/drawing/2014/main" val="2456017586"/>
                        </a:ext>
                      </a:extLst>
                    </a:gridCol>
                    <a:gridCol w="6187888">
                      <a:extLst>
                        <a:ext uri="{9D8B030D-6E8A-4147-A177-3AD203B41FA5}">
                          <a16:colId xmlns:a16="http://schemas.microsoft.com/office/drawing/2014/main" val="3921805650"/>
                        </a:ext>
                      </a:extLst>
                    </a:gridCol>
                  </a:tblGrid>
                  <a:tr h="71402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Size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NZ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Results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1804836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100000" r="-40552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100000" r="-33486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882093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201709" r="-405521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201709" r="-334868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814079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299153" r="-405521" b="-1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299153" r="-334868" b="-1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4464040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402564" r="-405521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402564" r="-334868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85122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5.3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308A6-1929-4403-B1F2-E30A983C469E}"/>
              </a:ext>
            </a:extLst>
          </p:cNvPr>
          <p:cNvSpPr txBox="1"/>
          <p:nvPr/>
        </p:nvSpPr>
        <p:spPr>
          <a:xfrm>
            <a:off x="1304395" y="1759308"/>
            <a:ext cx="6557651" cy="520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COO Format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50D81B-97A7-433C-8270-0E4CB2E5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806" y="3306411"/>
            <a:ext cx="4991797" cy="6192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A5AB69-C360-4885-BB8C-86BD297C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805" y="4024995"/>
            <a:ext cx="5039428" cy="6001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1693DF-9635-4133-BC90-876521921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805" y="4724527"/>
            <a:ext cx="5039428" cy="6096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7C0976-A3E7-4E36-8B7A-BB6C74D84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805" y="5433585"/>
            <a:ext cx="4991797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3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1">
                <a:extLst>
                  <a:ext uri="{FF2B5EF4-FFF2-40B4-BE49-F238E27FC236}">
                    <a16:creationId xmlns:a16="http://schemas.microsoft.com/office/drawing/2014/main" id="{5CABA530-A704-4A08-84FE-DA500C55FB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04395" y="2534851"/>
              <a:ext cx="10026993" cy="35701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87445">
                      <a:extLst>
                        <a:ext uri="{9D8B030D-6E8A-4147-A177-3AD203B41FA5}">
                          <a16:colId xmlns:a16="http://schemas.microsoft.com/office/drawing/2014/main" val="2102888498"/>
                        </a:ext>
                      </a:extLst>
                    </a:gridCol>
                    <a:gridCol w="1851660">
                      <a:extLst>
                        <a:ext uri="{9D8B030D-6E8A-4147-A177-3AD203B41FA5}">
                          <a16:colId xmlns:a16="http://schemas.microsoft.com/office/drawing/2014/main" val="2456017586"/>
                        </a:ext>
                      </a:extLst>
                    </a:gridCol>
                    <a:gridCol w="6187888">
                      <a:extLst>
                        <a:ext uri="{9D8B030D-6E8A-4147-A177-3AD203B41FA5}">
                          <a16:colId xmlns:a16="http://schemas.microsoft.com/office/drawing/2014/main" val="3921805650"/>
                        </a:ext>
                      </a:extLst>
                    </a:gridCol>
                  </a:tblGrid>
                  <a:tr h="71402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Size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NZ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Results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1804836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10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×10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882093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,024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,024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20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9,715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814079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2,048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2,048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838,861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4464040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i="1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4</m:t>
                                </m:r>
                                <m:r>
                                  <a:rPr lang="en-US" altLang="ko-KR" sz="2000" b="0" i="1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96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4,096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3,355,443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8512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1">
                <a:extLst>
                  <a:ext uri="{FF2B5EF4-FFF2-40B4-BE49-F238E27FC236}">
                    <a16:creationId xmlns:a16="http://schemas.microsoft.com/office/drawing/2014/main" id="{5CABA530-A704-4A08-84FE-DA500C55FB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04395" y="2534851"/>
              <a:ext cx="10026993" cy="35701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87445">
                      <a:extLst>
                        <a:ext uri="{9D8B030D-6E8A-4147-A177-3AD203B41FA5}">
                          <a16:colId xmlns:a16="http://schemas.microsoft.com/office/drawing/2014/main" val="2102888498"/>
                        </a:ext>
                      </a:extLst>
                    </a:gridCol>
                    <a:gridCol w="1851660">
                      <a:extLst>
                        <a:ext uri="{9D8B030D-6E8A-4147-A177-3AD203B41FA5}">
                          <a16:colId xmlns:a16="http://schemas.microsoft.com/office/drawing/2014/main" val="2456017586"/>
                        </a:ext>
                      </a:extLst>
                    </a:gridCol>
                    <a:gridCol w="6187888">
                      <a:extLst>
                        <a:ext uri="{9D8B030D-6E8A-4147-A177-3AD203B41FA5}">
                          <a16:colId xmlns:a16="http://schemas.microsoft.com/office/drawing/2014/main" val="3921805650"/>
                        </a:ext>
                      </a:extLst>
                    </a:gridCol>
                  </a:tblGrid>
                  <a:tr h="71402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Size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NZ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Results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1804836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100000" r="-40552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100000" r="-33486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882093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201709" r="-405521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201709" r="-334868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814079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299153" r="-405521" b="-1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299153" r="-334868" b="-1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4464040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402564" r="-405521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402564" r="-334868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85122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5.3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cuSPARSE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308A6-1929-4403-B1F2-E30A983C469E}"/>
              </a:ext>
            </a:extLst>
          </p:cNvPr>
          <p:cNvSpPr txBox="1"/>
          <p:nvPr/>
        </p:nvSpPr>
        <p:spPr>
          <a:xfrm>
            <a:off x="1304395" y="1759308"/>
            <a:ext cx="6557651" cy="520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CSR Format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BF347-D881-4343-9E36-E68848E7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56" y="3290284"/>
            <a:ext cx="5029902" cy="600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06F78A-E955-4A81-8F02-6283CF74B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56" y="4007612"/>
            <a:ext cx="5020376" cy="638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D2DF0A-3E83-4F82-B70E-228FD1988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756" y="4734823"/>
            <a:ext cx="5001323" cy="609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64C88E-574F-463F-AC96-1F1587A8B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755" y="5433455"/>
            <a:ext cx="500132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0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5.4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05011-E337-4EE8-981F-E3449F5DE991}"/>
              </a:ext>
            </a:extLst>
          </p:cNvPr>
          <p:cNvSpPr txBox="1"/>
          <p:nvPr/>
        </p:nvSpPr>
        <p:spPr>
          <a:xfrm>
            <a:off x="1304395" y="1759308"/>
            <a:ext cx="9022945" cy="520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Straightforward method: </a:t>
            </a:r>
            <a:r>
              <a:rPr lang="en-US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One thread per row.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41FF51-33DE-489E-8834-C7DE81E2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38" y="2847828"/>
            <a:ext cx="5887272" cy="20767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4BC70C-8352-425C-85E1-B038409B0A78}"/>
              </a:ext>
            </a:extLst>
          </p:cNvPr>
          <p:cNvSpPr/>
          <p:nvPr/>
        </p:nvSpPr>
        <p:spPr>
          <a:xfrm>
            <a:off x="3671586" y="2794819"/>
            <a:ext cx="4489166" cy="340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7CC7C33-AE3A-472D-BFF3-E431F46FE38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160752" y="2964978"/>
            <a:ext cx="379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0DD57A-5F74-45D7-A78A-89E8E183FC8F}"/>
              </a:ext>
            </a:extLst>
          </p:cNvPr>
          <p:cNvSpPr/>
          <p:nvPr/>
        </p:nvSpPr>
        <p:spPr>
          <a:xfrm>
            <a:off x="3671586" y="4637259"/>
            <a:ext cx="4489166" cy="340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8C24491-FBBD-4E50-A1C7-A5A37C392F5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160752" y="4807418"/>
            <a:ext cx="379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194F73-E8C6-486E-85FC-8C3682966D3F}"/>
              </a:ext>
            </a:extLst>
          </p:cNvPr>
          <p:cNvSpPr txBox="1"/>
          <p:nvPr/>
        </p:nvSpPr>
        <p:spPr>
          <a:xfrm>
            <a:off x="8540228" y="2686809"/>
            <a:ext cx="1383702" cy="4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Thread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01D62-ABD0-4731-B49E-E015CE02C663}"/>
              </a:ext>
            </a:extLst>
          </p:cNvPr>
          <p:cNvSpPr txBox="1"/>
          <p:nvPr/>
        </p:nvSpPr>
        <p:spPr>
          <a:xfrm>
            <a:off x="8540227" y="4569155"/>
            <a:ext cx="1383702" cy="4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Thread 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B79A3-400D-46CD-B2B3-B1191A7F7498}"/>
              </a:ext>
            </a:extLst>
          </p:cNvPr>
          <p:cNvSpPr txBox="1"/>
          <p:nvPr/>
        </p:nvSpPr>
        <p:spPr>
          <a:xfrm>
            <a:off x="1095250" y="5632546"/>
            <a:ext cx="101285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Steinberger, M., </a:t>
            </a:r>
            <a:r>
              <a:rPr lang="en-US" altLang="ko-KR" dirty="0" err="1"/>
              <a:t>Derlery</a:t>
            </a:r>
            <a:r>
              <a:rPr lang="en-US" altLang="ko-KR" dirty="0"/>
              <a:t>, A., </a:t>
            </a:r>
            <a:r>
              <a:rPr lang="en-US" altLang="ko-KR" dirty="0" err="1"/>
              <a:t>Zayer</a:t>
            </a:r>
            <a:r>
              <a:rPr lang="en-US" altLang="ko-KR" dirty="0"/>
              <a:t>, R., &amp; Seidel, H. P. (2016, September). How naive is naive </a:t>
            </a:r>
            <a:r>
              <a:rPr lang="en-US" altLang="ko-KR" dirty="0" err="1"/>
              <a:t>SpMV</a:t>
            </a:r>
            <a:r>
              <a:rPr lang="en-US" altLang="ko-KR" dirty="0"/>
              <a:t> on the GPU?. In </a:t>
            </a:r>
            <a:r>
              <a:rPr lang="en-US" altLang="ko-KR" i="1" dirty="0"/>
              <a:t>2016 IEEE High Performance Extreme Computing Conference (HPEC)</a:t>
            </a:r>
            <a:r>
              <a:rPr lang="en-US" altLang="ko-KR" dirty="0"/>
              <a:t> (pp. 1-8). IEEE.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312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5.4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01862-482E-4F2D-9D40-751BA2BDB851}"/>
              </a:ext>
            </a:extLst>
          </p:cNvPr>
          <p:cNvSpPr txBox="1"/>
          <p:nvPr/>
        </p:nvSpPr>
        <p:spPr>
          <a:xfrm>
            <a:off x="859687" y="1836066"/>
            <a:ext cx="105653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__global__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ker_csr_spmv_scalar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argAA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arg_x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arg_y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blockDim.x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blockIdx.x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sum = 0;</a:t>
            </a:r>
          </a:p>
          <a:p>
            <a:pPr lvl="1"/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- 1;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+ 1] - 1;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++)</a:t>
            </a:r>
          </a:p>
          <a:p>
            <a:pPr lvl="1"/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sum += (</a:t>
            </a:r>
            <a:r>
              <a:rPr lang="nn-NO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argAA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[i] * </a:t>
            </a:r>
            <a:r>
              <a:rPr lang="nn-NO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arg_x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nn-NO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argJC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[i] - 1]);</a:t>
            </a:r>
          </a:p>
          <a:p>
            <a:pPr lvl="1"/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/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arg_y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+= sum;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452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5.4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05011-E337-4EE8-981F-E3449F5DE991}"/>
              </a:ext>
            </a:extLst>
          </p:cNvPr>
          <p:cNvSpPr txBox="1"/>
          <p:nvPr/>
        </p:nvSpPr>
        <p:spPr>
          <a:xfrm>
            <a:off x="1304395" y="1759308"/>
            <a:ext cx="9022945" cy="520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Straightforward method: </a:t>
            </a:r>
            <a:r>
              <a:rPr lang="en-US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Thread per row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2B8AE9F-B64C-485F-84A7-EB56CD7F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09" y="2584611"/>
            <a:ext cx="7347488" cy="96836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A7B3B2-3EBA-47E4-B6CF-C0312EAE6969}"/>
              </a:ext>
            </a:extLst>
          </p:cNvPr>
          <p:cNvSpPr/>
          <p:nvPr/>
        </p:nvSpPr>
        <p:spPr>
          <a:xfrm>
            <a:off x="1434830" y="3029349"/>
            <a:ext cx="1085199" cy="608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A292FC-76DC-43BC-8BE0-49E26F20A2DD}"/>
              </a:ext>
            </a:extLst>
          </p:cNvPr>
          <p:cNvSpPr txBox="1"/>
          <p:nvPr/>
        </p:nvSpPr>
        <p:spPr>
          <a:xfrm rot="18900000">
            <a:off x="1290599" y="4208289"/>
            <a:ext cx="1004583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Thread 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057D01-1BD4-4586-81F6-2545FDF398B8}"/>
              </a:ext>
            </a:extLst>
          </p:cNvPr>
          <p:cNvSpPr/>
          <p:nvPr/>
        </p:nvSpPr>
        <p:spPr>
          <a:xfrm>
            <a:off x="2577350" y="3029349"/>
            <a:ext cx="321139" cy="608865"/>
          </a:xfrm>
          <a:prstGeom prst="rect">
            <a:avLst/>
          </a:prstGeom>
          <a:noFill/>
          <a:ln w="28575">
            <a:solidFill>
              <a:srgbClr val="038A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06CC438-4CDB-4D81-A2AA-134EA5A0F0DD}"/>
              </a:ext>
            </a:extLst>
          </p:cNvPr>
          <p:cNvSpPr/>
          <p:nvPr/>
        </p:nvSpPr>
        <p:spPr>
          <a:xfrm>
            <a:off x="2955810" y="3029348"/>
            <a:ext cx="1771479" cy="608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DB14C6-A977-4D3B-86CB-487FE1D72E44}"/>
              </a:ext>
            </a:extLst>
          </p:cNvPr>
          <p:cNvCxnSpPr>
            <a:cxnSpLocks/>
          </p:cNvCxnSpPr>
          <p:nvPr/>
        </p:nvCxnSpPr>
        <p:spPr>
          <a:xfrm flipV="1">
            <a:off x="2002802" y="3704889"/>
            <a:ext cx="0" cy="2992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494E519-9FEA-436B-9123-BDE3FD93E0D5}"/>
              </a:ext>
            </a:extLst>
          </p:cNvPr>
          <p:cNvCxnSpPr>
            <a:cxnSpLocks/>
          </p:cNvCxnSpPr>
          <p:nvPr/>
        </p:nvCxnSpPr>
        <p:spPr>
          <a:xfrm flipV="1">
            <a:off x="2749562" y="3687109"/>
            <a:ext cx="0" cy="299209"/>
          </a:xfrm>
          <a:prstGeom prst="straightConnector1">
            <a:avLst/>
          </a:prstGeom>
          <a:ln w="28575">
            <a:solidFill>
              <a:srgbClr val="038A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D15B56A-4EA9-43B5-927D-D23FAAF9C33F}"/>
              </a:ext>
            </a:extLst>
          </p:cNvPr>
          <p:cNvCxnSpPr>
            <a:cxnSpLocks/>
          </p:cNvCxnSpPr>
          <p:nvPr/>
        </p:nvCxnSpPr>
        <p:spPr>
          <a:xfrm flipV="1">
            <a:off x="3876052" y="3687109"/>
            <a:ext cx="0" cy="2992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DC8C01-4C2D-40C5-B7EA-2ED4D5229AB9}"/>
              </a:ext>
            </a:extLst>
          </p:cNvPr>
          <p:cNvSpPr/>
          <p:nvPr/>
        </p:nvSpPr>
        <p:spPr>
          <a:xfrm>
            <a:off x="4784610" y="3029348"/>
            <a:ext cx="337649" cy="608865"/>
          </a:xfrm>
          <a:prstGeom prst="rect">
            <a:avLst/>
          </a:prstGeom>
          <a:noFill/>
          <a:ln w="28575">
            <a:solidFill>
              <a:srgbClr val="038A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7850E4F-4CB3-493C-AB70-CE0F6AB13D3A}"/>
              </a:ext>
            </a:extLst>
          </p:cNvPr>
          <p:cNvCxnSpPr>
            <a:cxnSpLocks/>
          </p:cNvCxnSpPr>
          <p:nvPr/>
        </p:nvCxnSpPr>
        <p:spPr>
          <a:xfrm flipV="1">
            <a:off x="4961902" y="3668570"/>
            <a:ext cx="0" cy="299209"/>
          </a:xfrm>
          <a:prstGeom prst="straightConnector1">
            <a:avLst/>
          </a:prstGeom>
          <a:ln w="28575">
            <a:solidFill>
              <a:srgbClr val="038A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C2A4A69-A0C9-4165-B197-C054B220D82A}"/>
              </a:ext>
            </a:extLst>
          </p:cNvPr>
          <p:cNvSpPr txBox="1"/>
          <p:nvPr/>
        </p:nvSpPr>
        <p:spPr>
          <a:xfrm rot="18900000">
            <a:off x="2017737" y="4194036"/>
            <a:ext cx="1004583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Thread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C6BF6A-1303-4C09-8B38-974753C0BF2B}"/>
              </a:ext>
            </a:extLst>
          </p:cNvPr>
          <p:cNvSpPr txBox="1"/>
          <p:nvPr/>
        </p:nvSpPr>
        <p:spPr>
          <a:xfrm rot="18900000">
            <a:off x="3195985" y="4194036"/>
            <a:ext cx="1004583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Thread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20FDEC-23E4-4571-A122-AAF0EE553EC7}"/>
              </a:ext>
            </a:extLst>
          </p:cNvPr>
          <p:cNvSpPr txBox="1"/>
          <p:nvPr/>
        </p:nvSpPr>
        <p:spPr>
          <a:xfrm rot="18900000">
            <a:off x="4241287" y="4194036"/>
            <a:ext cx="1004583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Thread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383B79-314C-4896-9DB1-B6B4B31E7343}"/>
              </a:ext>
            </a:extLst>
          </p:cNvPr>
          <p:cNvSpPr txBox="1"/>
          <p:nvPr/>
        </p:nvSpPr>
        <p:spPr>
          <a:xfrm>
            <a:off x="5129879" y="4173567"/>
            <a:ext cx="1004583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86B7F8-B6D1-43E0-B9C8-77764C340E50}"/>
              </a:ext>
            </a:extLst>
          </p:cNvPr>
          <p:cNvSpPr txBox="1"/>
          <p:nvPr/>
        </p:nvSpPr>
        <p:spPr>
          <a:xfrm>
            <a:off x="1602160" y="4891507"/>
            <a:ext cx="5970958" cy="9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u="sng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Poor memory coalescing</a:t>
            </a: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occurs.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Unaligned memory access.</a:t>
            </a:r>
          </a:p>
        </p:txBody>
      </p:sp>
    </p:spTree>
    <p:extLst>
      <p:ext uri="{BB962C8B-B14F-4D97-AF65-F5344CB8AC3E}">
        <p14:creationId xmlns:p14="http://schemas.microsoft.com/office/powerpoint/2010/main" val="363330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1. Coordinate Format (COO)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1F612D-DA03-4E38-AF2D-98ACAD155B1B}"/>
              </a:ext>
            </a:extLst>
          </p:cNvPr>
          <p:cNvSpPr txBox="1"/>
          <p:nvPr/>
        </p:nvSpPr>
        <p:spPr>
          <a:xfrm>
            <a:off x="1044420" y="4859756"/>
            <a:ext cx="10480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Elements are usually listed by row or columns. </a:t>
            </a:r>
            <a:endParaRPr lang="en-US" altLang="ko-KR" sz="2400" u="sng" dirty="0">
              <a:solidFill>
                <a:srgbClr val="038AA5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12EA2A2-BAB8-45FA-A9A9-2F66A9B7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9" y="2493173"/>
            <a:ext cx="4067743" cy="19433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F4B38B4-7BD4-4C5F-9EB6-A67B298DF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166" y="2633551"/>
            <a:ext cx="6544588" cy="159089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ADF393-3582-4260-AE1A-B62BC8CBEAA1}"/>
              </a:ext>
            </a:extLst>
          </p:cNvPr>
          <p:cNvSpPr/>
          <p:nvPr/>
        </p:nvSpPr>
        <p:spPr>
          <a:xfrm>
            <a:off x="8525913" y="2626138"/>
            <a:ext cx="543411" cy="1590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20DF91-C1ED-494F-AE87-E78AC4C19B22}"/>
              </a:ext>
            </a:extLst>
          </p:cNvPr>
          <p:cNvSpPr/>
          <p:nvPr/>
        </p:nvSpPr>
        <p:spPr>
          <a:xfrm>
            <a:off x="3120793" y="3586258"/>
            <a:ext cx="543411" cy="410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73324-692B-46CB-900E-168F0DD0697E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 flipV="1">
            <a:off x="3664204" y="3421587"/>
            <a:ext cx="4861709" cy="3697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FCED40-1756-43A8-B204-170A024E2755}"/>
              </a:ext>
            </a:extLst>
          </p:cNvPr>
          <p:cNvSpPr/>
          <p:nvPr/>
        </p:nvSpPr>
        <p:spPr>
          <a:xfrm>
            <a:off x="6691929" y="2651552"/>
            <a:ext cx="543411" cy="15908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F0D66C7-4226-4A2F-803D-7F32AF95062A}"/>
              </a:ext>
            </a:extLst>
          </p:cNvPr>
          <p:cNvSpPr/>
          <p:nvPr/>
        </p:nvSpPr>
        <p:spPr>
          <a:xfrm>
            <a:off x="2475506" y="3233382"/>
            <a:ext cx="543411" cy="4102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811774E-5797-4683-966A-3EF391A4CD20}"/>
              </a:ext>
            </a:extLst>
          </p:cNvPr>
          <p:cNvCxnSpPr>
            <a:cxnSpLocks/>
          </p:cNvCxnSpPr>
          <p:nvPr/>
        </p:nvCxnSpPr>
        <p:spPr>
          <a:xfrm flipV="1">
            <a:off x="3018917" y="3403586"/>
            <a:ext cx="3658570" cy="4341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7290F6-4CCF-404E-BF67-C0871E663294}"/>
              </a:ext>
            </a:extLst>
          </p:cNvPr>
          <p:cNvSpPr/>
          <p:nvPr/>
        </p:nvSpPr>
        <p:spPr>
          <a:xfrm>
            <a:off x="6779362" y="3201023"/>
            <a:ext cx="543411" cy="11068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B8BCB5-54D8-4515-85E2-A56FAE5E0D9D}"/>
              </a:ext>
            </a:extLst>
          </p:cNvPr>
          <p:cNvSpPr/>
          <p:nvPr/>
        </p:nvSpPr>
        <p:spPr>
          <a:xfrm>
            <a:off x="8608647" y="3218743"/>
            <a:ext cx="543411" cy="11068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0CB3A0-1E50-433C-B643-E5FBD18B861D}"/>
              </a:ext>
            </a:extLst>
          </p:cNvPr>
          <p:cNvSpPr txBox="1"/>
          <p:nvPr/>
        </p:nvSpPr>
        <p:spPr>
          <a:xfrm>
            <a:off x="8309562" y="4306879"/>
            <a:ext cx="1390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38AA5"/>
                </a:solidFill>
              </a:rPr>
              <a:t>Coord (x, y)</a:t>
            </a:r>
            <a:endParaRPr lang="ko-KR" altLang="en-US" dirty="0">
              <a:solidFill>
                <a:srgbClr val="038AA5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D8DD1E-E10B-4B3F-A56C-7B19ED35C02C}"/>
              </a:ext>
            </a:extLst>
          </p:cNvPr>
          <p:cNvSpPr txBox="1"/>
          <p:nvPr/>
        </p:nvSpPr>
        <p:spPr>
          <a:xfrm>
            <a:off x="6355718" y="4306879"/>
            <a:ext cx="1390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38AA5"/>
                </a:solidFill>
              </a:rPr>
              <a:t>Coord (x, y)</a:t>
            </a:r>
            <a:endParaRPr lang="ko-KR" altLang="en-US" dirty="0">
              <a:solidFill>
                <a:srgbClr val="038A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729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1">
                <a:extLst>
                  <a:ext uri="{FF2B5EF4-FFF2-40B4-BE49-F238E27FC236}">
                    <a16:creationId xmlns:a16="http://schemas.microsoft.com/office/drawing/2014/main" id="{5CABA530-A704-4A08-84FE-DA500C55FB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7641137"/>
                  </p:ext>
                </p:extLst>
              </p:nvPr>
            </p:nvGraphicFramePr>
            <p:xfrm>
              <a:off x="1304395" y="2534851"/>
              <a:ext cx="10026993" cy="35701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87445">
                      <a:extLst>
                        <a:ext uri="{9D8B030D-6E8A-4147-A177-3AD203B41FA5}">
                          <a16:colId xmlns:a16="http://schemas.microsoft.com/office/drawing/2014/main" val="2102888498"/>
                        </a:ext>
                      </a:extLst>
                    </a:gridCol>
                    <a:gridCol w="1851660">
                      <a:extLst>
                        <a:ext uri="{9D8B030D-6E8A-4147-A177-3AD203B41FA5}">
                          <a16:colId xmlns:a16="http://schemas.microsoft.com/office/drawing/2014/main" val="2456017586"/>
                        </a:ext>
                      </a:extLst>
                    </a:gridCol>
                    <a:gridCol w="6187888">
                      <a:extLst>
                        <a:ext uri="{9D8B030D-6E8A-4147-A177-3AD203B41FA5}">
                          <a16:colId xmlns:a16="http://schemas.microsoft.com/office/drawing/2014/main" val="3921805650"/>
                        </a:ext>
                      </a:extLst>
                    </a:gridCol>
                  </a:tblGrid>
                  <a:tr h="71402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Size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 dirty="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NZ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Results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1804836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10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×10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882093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,024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,024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20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9,715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814079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2,048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2,048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838,861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4464040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i="1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4</m:t>
                                </m:r>
                                <m:r>
                                  <a:rPr lang="en-US" altLang="ko-KR" sz="2000" b="0" i="1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96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4,096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3,355,443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8512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1">
                <a:extLst>
                  <a:ext uri="{FF2B5EF4-FFF2-40B4-BE49-F238E27FC236}">
                    <a16:creationId xmlns:a16="http://schemas.microsoft.com/office/drawing/2014/main" id="{5CABA530-A704-4A08-84FE-DA500C55FB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7641137"/>
                  </p:ext>
                </p:extLst>
              </p:nvPr>
            </p:nvGraphicFramePr>
            <p:xfrm>
              <a:off x="1304395" y="2534851"/>
              <a:ext cx="10026993" cy="35701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87445">
                      <a:extLst>
                        <a:ext uri="{9D8B030D-6E8A-4147-A177-3AD203B41FA5}">
                          <a16:colId xmlns:a16="http://schemas.microsoft.com/office/drawing/2014/main" val="2102888498"/>
                        </a:ext>
                      </a:extLst>
                    </a:gridCol>
                    <a:gridCol w="1851660">
                      <a:extLst>
                        <a:ext uri="{9D8B030D-6E8A-4147-A177-3AD203B41FA5}">
                          <a16:colId xmlns:a16="http://schemas.microsoft.com/office/drawing/2014/main" val="2456017586"/>
                        </a:ext>
                      </a:extLst>
                    </a:gridCol>
                    <a:gridCol w="6187888">
                      <a:extLst>
                        <a:ext uri="{9D8B030D-6E8A-4147-A177-3AD203B41FA5}">
                          <a16:colId xmlns:a16="http://schemas.microsoft.com/office/drawing/2014/main" val="3921805650"/>
                        </a:ext>
                      </a:extLst>
                    </a:gridCol>
                  </a:tblGrid>
                  <a:tr h="71402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Size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 dirty="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NZ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Results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1804836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100000" r="-40552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100000" r="-33486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882093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201709" r="-405521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201709" r="-334868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814079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299153" r="-405521" b="-1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299153" r="-334868" b="-1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4464040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402564" r="-405521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402564" r="-334868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85122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5.4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Kernel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308A6-1929-4403-B1F2-E30A983C469E}"/>
              </a:ext>
            </a:extLst>
          </p:cNvPr>
          <p:cNvSpPr txBox="1"/>
          <p:nvPr/>
        </p:nvSpPr>
        <p:spPr>
          <a:xfrm>
            <a:off x="1304395" y="1759308"/>
            <a:ext cx="6557651" cy="529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ker_csr_spmv_scalar</a:t>
            </a:r>
            <a:endParaRPr lang="en-US" altLang="ko-KR" sz="2400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27629-312D-4F17-B2C7-2CEF4B70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964" y="3303294"/>
            <a:ext cx="5001323" cy="5811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8B12E3-7D75-4428-8B51-275026131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964" y="4038881"/>
            <a:ext cx="5029902" cy="5620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0C4633-E754-4173-8E82-D7A6E916D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964" y="4728780"/>
            <a:ext cx="5029902" cy="5715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B8C28EE-A0D9-4697-89A4-CFFC8861C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964" y="5445314"/>
            <a:ext cx="4982270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10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5.4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91BCC-85D5-4EAB-96DA-167C04ED7DF5}"/>
              </a:ext>
            </a:extLst>
          </p:cNvPr>
          <p:cNvSpPr txBox="1"/>
          <p:nvPr/>
        </p:nvSpPr>
        <p:spPr>
          <a:xfrm>
            <a:off x="1304395" y="1759308"/>
            <a:ext cx="9022945" cy="520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Another method: </a:t>
            </a:r>
            <a:r>
              <a:rPr lang="en-US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One warp per row.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B72D79-6727-47D8-84F7-51C866AA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38" y="2847828"/>
            <a:ext cx="5887272" cy="20767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7D5B80-8C0C-4831-B745-A49687C69BFC}"/>
              </a:ext>
            </a:extLst>
          </p:cNvPr>
          <p:cNvSpPr/>
          <p:nvPr/>
        </p:nvSpPr>
        <p:spPr>
          <a:xfrm>
            <a:off x="3671586" y="2794819"/>
            <a:ext cx="4489166" cy="340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6D29E4F-5EA1-41C0-BC2D-FC1128DD0D0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160752" y="2964978"/>
            <a:ext cx="379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E6DE75-911A-44D1-AB95-566371FBF860}"/>
              </a:ext>
            </a:extLst>
          </p:cNvPr>
          <p:cNvSpPr/>
          <p:nvPr/>
        </p:nvSpPr>
        <p:spPr>
          <a:xfrm>
            <a:off x="3671586" y="4637259"/>
            <a:ext cx="4489166" cy="340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FCA9591-D279-4856-98A9-1BAB57EEBAD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160752" y="4807418"/>
            <a:ext cx="3794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AC8E98-9C57-4BC3-B3D4-3BD6436FC313}"/>
              </a:ext>
            </a:extLst>
          </p:cNvPr>
          <p:cNvSpPr txBox="1"/>
          <p:nvPr/>
        </p:nvSpPr>
        <p:spPr>
          <a:xfrm>
            <a:off x="8540228" y="2686809"/>
            <a:ext cx="1383702" cy="4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Warp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F89A87-8ACA-4D2A-98E2-A9134BA9381E}"/>
              </a:ext>
            </a:extLst>
          </p:cNvPr>
          <p:cNvSpPr txBox="1"/>
          <p:nvPr/>
        </p:nvSpPr>
        <p:spPr>
          <a:xfrm>
            <a:off x="8540227" y="4569155"/>
            <a:ext cx="1383702" cy="4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Warp 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56112-0D09-4A69-B044-183435261D4A}"/>
                  </a:ext>
                </a:extLst>
              </p:cNvPr>
              <p:cNvSpPr txBox="1"/>
              <p:nvPr/>
            </p:nvSpPr>
            <p:spPr>
              <a:xfrm>
                <a:off x="1304395" y="5276990"/>
                <a:ext cx="5970958" cy="999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13039"/>
                    </a:solidFill>
                    <a:ea typeface="나눔스퀘어 ExtraBold" panose="020B0600000101010101" pitchFamily="50" charset="-127"/>
                  </a:rPr>
                  <a:t>Total threads 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13039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32</m:t>
                    </m:r>
                    <m:r>
                      <a:rPr lang="en-US" altLang="ko-KR" sz="2400" b="0" i="1" dirty="0" smtClean="0">
                        <a:solidFill>
                          <a:srgbClr val="013039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×</m:t>
                    </m:r>
                    <m:r>
                      <a:rPr lang="en-US" altLang="ko-KR" sz="2400" b="0" i="1" dirty="0" smtClean="0">
                        <a:solidFill>
                          <a:srgbClr val="013039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𝑟𝑜𝑤</m:t>
                    </m:r>
                  </m:oMath>
                </a14:m>
                <a:endParaRPr lang="en-US" altLang="ko-KR" sz="2400" dirty="0">
                  <a:solidFill>
                    <a:srgbClr val="013039"/>
                  </a:solidFill>
                  <a:ea typeface="나눔스퀘어 ExtraBold" panose="020B0600000101010101" pitchFamily="50" charset="-127"/>
                </a:endParaRP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13039"/>
                    </a:solidFill>
                    <a:ea typeface="나눔스퀘어 ExtraBold" panose="020B0600000101010101" pitchFamily="50" charset="-127"/>
                  </a:rPr>
                  <a:t>Stride 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13039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32</m:t>
                    </m:r>
                  </m:oMath>
                </a14:m>
                <a:endParaRPr lang="en-US" altLang="ko-KR" sz="2400" dirty="0">
                  <a:solidFill>
                    <a:srgbClr val="013039"/>
                  </a:solidFill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56112-0D09-4A69-B044-183435261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395" y="5276990"/>
                <a:ext cx="5970958" cy="999697"/>
              </a:xfrm>
              <a:prstGeom prst="rect">
                <a:avLst/>
              </a:prstGeom>
              <a:blipFill>
                <a:blip r:embed="rId3"/>
                <a:stretch>
                  <a:fillRect l="-1430" b="-13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68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5.4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Kernel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ACADB-C48C-41A0-8DB8-E93C55C3DC10}"/>
              </a:ext>
            </a:extLst>
          </p:cNvPr>
          <p:cNvSpPr txBox="1"/>
          <p:nvPr/>
        </p:nvSpPr>
        <p:spPr>
          <a:xfrm>
            <a:off x="859687" y="1836066"/>
            <a:ext cx="105653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__global__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ker_csr_spmv_vector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argAA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arg_x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arg_y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blockDim.x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blockIdx.x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32;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lidx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 31;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sum= 0;</a:t>
            </a:r>
          </a:p>
          <a:p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- 1 +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lidx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+ 1] - 1;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+= 32)</a:t>
            </a:r>
          </a:p>
          <a:p>
            <a:pPr lvl="1"/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sum += </a:t>
            </a:r>
            <a:r>
              <a:rPr lang="nn-NO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argAA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[i] * </a:t>
            </a:r>
            <a:r>
              <a:rPr lang="nn-NO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arg_x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nn-NO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argJC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[i] - 1];</a:t>
            </a:r>
          </a:p>
          <a:p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/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nn-NO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 = 16; i &gt; 0; i /= 2)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sum +=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shfl_down_sync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(0xFFFFFFFF, sum,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lidx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== 0)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arg_y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 sum;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322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5.4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041BF-82A8-4A61-834C-10958495DB2B}"/>
              </a:ext>
            </a:extLst>
          </p:cNvPr>
          <p:cNvSpPr txBox="1"/>
          <p:nvPr/>
        </p:nvSpPr>
        <p:spPr>
          <a:xfrm>
            <a:off x="1044420" y="6117976"/>
            <a:ext cx="7602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https://developer.nvidia.com/blog/using-cuda-warp-level-primitives/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4B5DCC-157B-411A-B4C1-B0925D3E4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7" y="2229545"/>
            <a:ext cx="5446746" cy="2398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F5A5F7-7A83-4186-9B84-76D1D6F6ABA9}"/>
              </a:ext>
            </a:extLst>
          </p:cNvPr>
          <p:cNvSpPr txBox="1"/>
          <p:nvPr/>
        </p:nvSpPr>
        <p:spPr>
          <a:xfrm>
            <a:off x="6096000" y="1747870"/>
            <a:ext cx="5748898" cy="388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The </a:t>
            </a:r>
            <a:r>
              <a:rPr lang="ko-KR" altLang="ko-KR" sz="2400" u="sng" dirty="0" err="1">
                <a:solidFill>
                  <a:srgbClr val="038AA5"/>
                </a:solidFill>
                <a:ea typeface="나눔스퀘어 ExtraBold" panose="020B0600000101010101" pitchFamily="50" charset="-127"/>
              </a:rPr>
              <a:t>data</a:t>
            </a:r>
            <a:r>
              <a:rPr lang="ko-KR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u="sng" dirty="0" err="1">
                <a:solidFill>
                  <a:srgbClr val="038AA5"/>
                </a:solidFill>
                <a:ea typeface="나눔스퀘어 ExtraBold" panose="020B0600000101010101" pitchFamily="50" charset="-127"/>
              </a:rPr>
              <a:t>exchange</a:t>
            </a:r>
            <a:r>
              <a:rPr lang="ko-KR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u="sng" dirty="0" err="1">
                <a:solidFill>
                  <a:srgbClr val="038AA5"/>
                </a:solidFill>
                <a:ea typeface="나눔스퀘어 ExtraBold" panose="020B0600000101010101" pitchFamily="50" charset="-127"/>
              </a:rPr>
              <a:t>is</a:t>
            </a:r>
            <a:r>
              <a:rPr lang="ko-KR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u="sng" dirty="0" err="1">
                <a:solidFill>
                  <a:srgbClr val="038AA5"/>
                </a:solidFill>
                <a:ea typeface="나눔스퀘어 ExtraBold" panose="020B0600000101010101" pitchFamily="50" charset="-127"/>
              </a:rPr>
              <a:t>performed</a:t>
            </a:r>
            <a:r>
              <a:rPr lang="ko-KR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u="sng" dirty="0" err="1">
                <a:solidFill>
                  <a:srgbClr val="038AA5"/>
                </a:solidFill>
                <a:ea typeface="나눔스퀘어 ExtraBold" panose="020B0600000101010101" pitchFamily="50" charset="-127"/>
              </a:rPr>
              <a:t>between</a:t>
            </a:r>
            <a:r>
              <a:rPr lang="ko-KR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u="sng" dirty="0" err="1">
                <a:solidFill>
                  <a:srgbClr val="038AA5"/>
                </a:solidFill>
                <a:ea typeface="나눔스퀘어 ExtraBold" panose="020B0600000101010101" pitchFamily="50" charset="-127"/>
              </a:rPr>
              <a:t>registers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, and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more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efficient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than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going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through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shared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memory</a:t>
            </a: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For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a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thread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at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lane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dirty="0">
                <a:solidFill>
                  <a:srgbClr val="038AA5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X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in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the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warp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, </a:t>
            </a:r>
            <a:r>
              <a:rPr lang="en-US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the function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gets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the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value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of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the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dirty="0" err="1">
                <a:solidFill>
                  <a:srgbClr val="038AA5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val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variable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from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the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thread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at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lane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dirty="0" err="1">
                <a:solidFill>
                  <a:srgbClr val="038AA5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X+offset</a:t>
            </a:r>
            <a:r>
              <a:rPr lang="ko-KR" altLang="ko-KR" dirty="0">
                <a:solidFill>
                  <a:srgbClr val="038AA5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of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the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same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ko-KR" sz="2400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warp</a:t>
            </a:r>
            <a:r>
              <a:rPr lang="ko-KR" altLang="ko-KR" sz="2400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.</a:t>
            </a:r>
            <a:endParaRPr lang="en-US" altLang="ko-KR" sz="2400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Available over SM 3.0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97D43-B75C-4F80-A660-F1DB75D94C16}"/>
              </a:ext>
            </a:extLst>
          </p:cNvPr>
          <p:cNvSpPr txBox="1"/>
          <p:nvPr/>
        </p:nvSpPr>
        <p:spPr>
          <a:xfrm>
            <a:off x="859687" y="5189908"/>
            <a:ext cx="6096000" cy="421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800" dirty="0">
                <a:solidFill>
                  <a:srgbClr val="038AA5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__</a:t>
            </a:r>
            <a:r>
              <a:rPr lang="ko-KR" altLang="ko-KR" sz="1800" dirty="0" err="1">
                <a:solidFill>
                  <a:srgbClr val="038AA5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shfl_down_sync</a:t>
            </a:r>
            <a:r>
              <a:rPr lang="ko-KR" altLang="ko-KR" sz="1800" dirty="0">
                <a:solidFill>
                  <a:srgbClr val="038AA5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(FULL_MASK, </a:t>
            </a:r>
            <a:r>
              <a:rPr lang="ko-KR" altLang="ko-KR" sz="1800" dirty="0" err="1">
                <a:solidFill>
                  <a:srgbClr val="038AA5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val</a:t>
            </a:r>
            <a:r>
              <a:rPr lang="ko-KR" altLang="ko-KR" sz="1800" dirty="0">
                <a:solidFill>
                  <a:srgbClr val="038AA5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, </a:t>
            </a:r>
            <a:r>
              <a:rPr lang="ko-KR" altLang="ko-KR" sz="1800" dirty="0" err="1">
                <a:solidFill>
                  <a:srgbClr val="038AA5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offset</a:t>
            </a:r>
            <a:r>
              <a:rPr lang="ko-KR" altLang="ko-KR" sz="1800" dirty="0">
                <a:solidFill>
                  <a:srgbClr val="038AA5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2400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5.4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Kernel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ACADB-C48C-41A0-8DB8-E93C55C3DC10}"/>
              </a:ext>
            </a:extLst>
          </p:cNvPr>
          <p:cNvSpPr txBox="1"/>
          <p:nvPr/>
        </p:nvSpPr>
        <p:spPr>
          <a:xfrm>
            <a:off x="859686" y="1836066"/>
            <a:ext cx="118701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__device__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segmented_reduction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lane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const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rows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</a:t>
            </a:r>
            <a:r>
              <a:rPr lang="en-US" altLang="ko-KR" sz="18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//  segmented  reduction  in  shared  memory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&gt;=   1 &amp;&amp;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rows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==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rows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-   1] )</a:t>
            </a:r>
          </a:p>
          <a:p>
            <a:pPr lvl="1"/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+=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-   1];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&gt;=   2 &amp;&amp;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rows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==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rows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-   2] )</a:t>
            </a:r>
          </a:p>
          <a:p>
            <a:pPr lvl="1"/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+=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-   2];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&gt;=   4 &amp;&amp;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rows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==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rows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-   4] )</a:t>
            </a:r>
          </a:p>
          <a:p>
            <a:pPr lvl="1"/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+=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-   4];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&gt;=   8 &amp;&amp;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rows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==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rows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-   8] )</a:t>
            </a:r>
          </a:p>
          <a:p>
            <a:pPr lvl="1"/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+=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-   8];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&gt;= 16 &amp;&amp;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rows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== 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rows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- 16] )</a:t>
            </a:r>
          </a:p>
          <a:p>
            <a:pPr lvl="1"/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+=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threadIdx.x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- 16];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32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5.4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Kernel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ACADB-C48C-41A0-8DB8-E93C55C3DC10}"/>
              </a:ext>
            </a:extLst>
          </p:cNvPr>
          <p:cNvSpPr txBox="1"/>
          <p:nvPr/>
        </p:nvSpPr>
        <p:spPr>
          <a:xfrm>
            <a:off x="859686" y="1836066"/>
            <a:ext cx="94676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#ifdef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KERNEL_CSR_VECTOR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#ifdef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CASE1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ker_csr_spmv_vector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&lt;&lt;&lt;1, 32 * M&gt;&gt;&gt;(</a:t>
            </a:r>
          </a:p>
          <a:p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#endif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#ifdef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CASE2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ker_csr_spmv_vector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&lt;&lt;&lt;32, 1024&gt;&gt;&gt;(</a:t>
            </a:r>
          </a:p>
          <a:p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#endif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#ifdef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CASE3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ker_csr_spmv_vector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&lt;&lt;&lt;64, 1024&gt;&gt;&gt;(</a:t>
            </a:r>
          </a:p>
          <a:p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#endif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#ifdef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CASE4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ker_csr_spmv_vector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&lt;&lt;&lt;128, 1024&gt;&gt;&gt;(</a:t>
            </a:r>
          </a:p>
          <a:p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#endif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3"/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device_JR, device_JC, device_AA_sorted, device_x, device_y</a:t>
            </a:r>
          </a:p>
          <a:p>
            <a:pPr lvl="3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#endif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CD8300-995C-474B-9F47-C6C79779BD16}"/>
              </a:ext>
            </a:extLst>
          </p:cNvPr>
          <p:cNvSpPr/>
          <p:nvPr/>
        </p:nvSpPr>
        <p:spPr>
          <a:xfrm>
            <a:off x="4532197" y="2373478"/>
            <a:ext cx="1456227" cy="340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C8FEC9-A1A4-4467-A5B3-06E688C04313}"/>
              </a:ext>
            </a:extLst>
          </p:cNvPr>
          <p:cNvSpPr/>
          <p:nvPr/>
        </p:nvSpPr>
        <p:spPr>
          <a:xfrm>
            <a:off x="4532197" y="3222981"/>
            <a:ext cx="1456227" cy="340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6311FE-532F-455F-B0E1-C89DF7E1B586}"/>
              </a:ext>
            </a:extLst>
          </p:cNvPr>
          <p:cNvSpPr/>
          <p:nvPr/>
        </p:nvSpPr>
        <p:spPr>
          <a:xfrm>
            <a:off x="4531734" y="4068171"/>
            <a:ext cx="1456227" cy="340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814605-53FA-474B-8E3B-61928707C27C}"/>
              </a:ext>
            </a:extLst>
          </p:cNvPr>
          <p:cNvSpPr/>
          <p:nvPr/>
        </p:nvSpPr>
        <p:spPr>
          <a:xfrm>
            <a:off x="4549200" y="4873958"/>
            <a:ext cx="1456227" cy="340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24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1">
                <a:extLst>
                  <a:ext uri="{FF2B5EF4-FFF2-40B4-BE49-F238E27FC236}">
                    <a16:creationId xmlns:a16="http://schemas.microsoft.com/office/drawing/2014/main" id="{5CABA530-A704-4A08-84FE-DA500C55FB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04395" y="2534851"/>
              <a:ext cx="10026993" cy="35701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87445">
                      <a:extLst>
                        <a:ext uri="{9D8B030D-6E8A-4147-A177-3AD203B41FA5}">
                          <a16:colId xmlns:a16="http://schemas.microsoft.com/office/drawing/2014/main" val="2102888498"/>
                        </a:ext>
                      </a:extLst>
                    </a:gridCol>
                    <a:gridCol w="1851660">
                      <a:extLst>
                        <a:ext uri="{9D8B030D-6E8A-4147-A177-3AD203B41FA5}">
                          <a16:colId xmlns:a16="http://schemas.microsoft.com/office/drawing/2014/main" val="2456017586"/>
                        </a:ext>
                      </a:extLst>
                    </a:gridCol>
                    <a:gridCol w="6187888">
                      <a:extLst>
                        <a:ext uri="{9D8B030D-6E8A-4147-A177-3AD203B41FA5}">
                          <a16:colId xmlns:a16="http://schemas.microsoft.com/office/drawing/2014/main" val="3921805650"/>
                        </a:ext>
                      </a:extLst>
                    </a:gridCol>
                  </a:tblGrid>
                  <a:tr h="71402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Size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 dirty="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NZ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Results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1804836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10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×10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882093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,024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1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,024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20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9,715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814079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2,048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2,048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838,861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4464040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i="1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4</m:t>
                                </m:r>
                                <m:r>
                                  <a:rPr lang="en-US" altLang="ko-KR" sz="2000" b="0" i="1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,0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96</m:t>
                                </m:r>
                                <m:r>
                                  <a:rPr lang="en-US" altLang="ko-KR" sz="2000" kern="120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4,096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0" kern="1200" smtClean="0">
                                    <a:solidFill>
                                      <a:srgbClr val="013039"/>
                                    </a:solidFill>
                                    <a:latin typeface="Cambria Math" panose="02040503050406030204" pitchFamily="18" charset="0"/>
                                    <a:ea typeface="나눔스퀘어 ExtraBold" panose="020B0600000101010101" pitchFamily="50" charset="-127"/>
                                    <a:cs typeface="+mn-cs"/>
                                  </a:rPr>
                                  <m:t>3,355,443</m:t>
                                </m:r>
                              </m:oMath>
                            </m:oMathPara>
                          </a14:m>
                          <a:endParaRPr lang="ko-KR" altLang="en-US" sz="20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8512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1">
                <a:extLst>
                  <a:ext uri="{FF2B5EF4-FFF2-40B4-BE49-F238E27FC236}">
                    <a16:creationId xmlns:a16="http://schemas.microsoft.com/office/drawing/2014/main" id="{5CABA530-A704-4A08-84FE-DA500C55FB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04395" y="2534851"/>
              <a:ext cx="10026993" cy="35701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87445">
                      <a:extLst>
                        <a:ext uri="{9D8B030D-6E8A-4147-A177-3AD203B41FA5}">
                          <a16:colId xmlns:a16="http://schemas.microsoft.com/office/drawing/2014/main" val="2102888498"/>
                        </a:ext>
                      </a:extLst>
                    </a:gridCol>
                    <a:gridCol w="1851660">
                      <a:extLst>
                        <a:ext uri="{9D8B030D-6E8A-4147-A177-3AD203B41FA5}">
                          <a16:colId xmlns:a16="http://schemas.microsoft.com/office/drawing/2014/main" val="2456017586"/>
                        </a:ext>
                      </a:extLst>
                    </a:gridCol>
                    <a:gridCol w="6187888">
                      <a:extLst>
                        <a:ext uri="{9D8B030D-6E8A-4147-A177-3AD203B41FA5}">
                          <a16:colId xmlns:a16="http://schemas.microsoft.com/office/drawing/2014/main" val="3921805650"/>
                        </a:ext>
                      </a:extLst>
                    </a:gridCol>
                  </a:tblGrid>
                  <a:tr h="71402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Size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 dirty="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NZ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kern="1200">
                              <a:solidFill>
                                <a:srgbClr val="013039"/>
                              </a:solidFill>
                              <a:latin typeface="+mn-lt"/>
                              <a:ea typeface="나눔스퀘어 ExtraBold" panose="020B0600000101010101" pitchFamily="50" charset="-127"/>
                              <a:cs typeface="+mn-cs"/>
                            </a:rPr>
                            <a:t>Results</a:t>
                          </a:r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1804836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100000" r="-40552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100000" r="-33486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882093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201709" r="-405521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201709" r="-334868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814079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299153" r="-405521" b="-1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299153" r="-334868" b="-1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4464040"/>
                      </a:ext>
                    </a:extLst>
                  </a:tr>
                  <a:tr h="7140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" t="-402564" r="-405521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566" t="-402564" r="-334868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400" kern="1200" dirty="0">
                            <a:solidFill>
                              <a:srgbClr val="013039"/>
                            </a:solidFill>
                            <a:latin typeface="+mn-lt"/>
                            <a:ea typeface="나눔스퀘어 ExtraBold" panose="020B0600000101010101" pitchFamily="50" charset="-127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85122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A0A8ADDA-28D7-4238-AFCC-23B8A880FCC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1E56F-1CDF-476B-B0F7-F2AE5DE446F9}"/>
              </a:ext>
            </a:extLst>
          </p:cNvPr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47898-7AF8-43B1-B195-FD521D3CF618}"/>
              </a:ext>
            </a:extLst>
          </p:cNvPr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CUDA Implementation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F1AD-BEBA-4CD3-AE1A-130EF0939469}"/>
              </a:ext>
            </a:extLst>
          </p:cNvPr>
          <p:cNvSpPr txBox="1"/>
          <p:nvPr/>
        </p:nvSpPr>
        <p:spPr>
          <a:xfrm>
            <a:off x="766019" y="1167251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5.4 CSR </a:t>
            </a:r>
            <a:r>
              <a:rPr lang="en-US" altLang="ko-KR" sz="2800" b="1" dirty="0" err="1">
                <a:solidFill>
                  <a:srgbClr val="013039"/>
                </a:solidFill>
                <a:ea typeface="나눔스퀘어 ExtraBold" panose="020B0600000101010101" pitchFamily="50" charset="-127"/>
              </a:rPr>
              <a:t>SpMV</a:t>
            </a:r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 using Kernel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308A6-1929-4403-B1F2-E30A983C469E}"/>
              </a:ext>
            </a:extLst>
          </p:cNvPr>
          <p:cNvSpPr txBox="1"/>
          <p:nvPr/>
        </p:nvSpPr>
        <p:spPr>
          <a:xfrm>
            <a:off x="1304395" y="1759308"/>
            <a:ext cx="6557651" cy="529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ker_csr_spmv_vector</a:t>
            </a:r>
            <a:endParaRPr lang="en-US" altLang="ko-KR" sz="2400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81E5EF-ED39-4650-B43A-E3995FCA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964" y="3321998"/>
            <a:ext cx="5010849" cy="571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614DEE-D95F-4D1B-9D35-A6A84996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964" y="4024592"/>
            <a:ext cx="4991797" cy="590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EEBC03-E85E-4FA3-ACC1-313479194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438" y="4746238"/>
            <a:ext cx="5001323" cy="5620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49D218-254B-4BA0-B4AD-1CC492B54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437" y="5439305"/>
            <a:ext cx="5001323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3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74826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1. Coordinate Format (COO)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308EB7-6626-491E-A1C1-A2926F988C52}"/>
              </a:ext>
            </a:extLst>
          </p:cNvPr>
          <p:cNvSpPr txBox="1"/>
          <p:nvPr/>
        </p:nvSpPr>
        <p:spPr>
          <a:xfrm>
            <a:off x="1044420" y="4859756"/>
            <a:ext cx="10480334" cy="9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If the elements were listed by row, </a:t>
            </a:r>
            <a:r>
              <a:rPr lang="en-US" altLang="ko-KR" sz="2400" u="sng" dirty="0">
                <a:solidFill>
                  <a:srgbClr val="038AA5"/>
                </a:solidFill>
                <a:ea typeface="나눔스퀘어 ExtraBold" panose="020B0600000101010101" pitchFamily="50" charset="-127"/>
              </a:rPr>
              <a:t>the array JC might be replaced by an array which points to the beginning of each row instead.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0C4956-4086-4752-93EE-B061F3B75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472" y="2032915"/>
            <a:ext cx="5725056" cy="28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9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56898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2. Compressed Sparse Row (CSR)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10AF89-61F1-4D4D-8714-A218032BE866}"/>
                  </a:ext>
                </a:extLst>
              </p:cNvPr>
              <p:cNvSpPr txBox="1"/>
              <p:nvPr/>
            </p:nvSpPr>
            <p:spPr>
              <a:xfrm>
                <a:off x="1044420" y="2015035"/>
                <a:ext cx="10237199" cy="2997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(1) A real array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𝐴𝐴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contains the real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stored row by row, from row </a:t>
                </a:r>
                <a14:m>
                  <m:oMath xmlns:m="http://schemas.openxmlformats.org/officeDocument/2006/math">
                    <m:r>
                      <a:rPr lang="en-US" altLang="ko-KR" sz="2400" i="1" u="sng" dirty="0" smtClean="0">
                        <a:solidFill>
                          <a:srgbClr val="038AA5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1</m:t>
                    </m:r>
                  </m:oMath>
                </a14:m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ko-KR" sz="2400" i="1" u="sng" dirty="0" smtClean="0">
                        <a:solidFill>
                          <a:srgbClr val="038AA5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𝑛</m:t>
                    </m:r>
                  </m:oMath>
                </a14:m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.</a:t>
                </a: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The length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𝐴𝐴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.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(2) An integer array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𝐽𝐴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contains the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column indices</a:t>
                </a: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of the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as stored in the array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𝐴𝐴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. </a:t>
                </a:r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The length of </a:t>
                </a:r>
                <a14:m>
                  <m:oMath xmlns:m="http://schemas.openxmlformats.org/officeDocument/2006/math">
                    <m:r>
                      <a:rPr lang="en-US" altLang="ko-KR" sz="2400" i="1" u="sng" dirty="0">
                        <a:solidFill>
                          <a:srgbClr val="038AA5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𝐽𝐴</m:t>
                    </m:r>
                  </m:oMath>
                </a14:m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u="sng" dirty="0">
                            <a:solidFill>
                              <a:srgbClr val="038AA5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u="sng" dirty="0">
                            <a:solidFill>
                              <a:srgbClr val="038AA5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400" i="1" u="sng" dirty="0">
                            <a:solidFill>
                              <a:srgbClr val="038AA5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ko-KR" sz="2400" u="sng" dirty="0">
                    <a:solidFill>
                      <a:srgbClr val="038AA5"/>
                    </a:solidFill>
                    <a:ea typeface="나눔스퀘어 ExtraBold" panose="020B0600000101010101" pitchFamily="50" charset="-127"/>
                  </a:rPr>
                  <a:t>.</a:t>
                </a:r>
                <a:endParaRPr lang="en-US" altLang="ko-KR" sz="2400" u="sng" dirty="0">
                  <a:solidFill>
                    <a:srgbClr val="000000"/>
                  </a:solidFill>
                  <a:ea typeface="나눔스퀘어 ExtraBold" panose="020B0600000101010101" pitchFamily="50" charset="-127"/>
                </a:endParaRP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(3) An integer array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 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𝐼𝐴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 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contains the pointers to the beginning of each row in the arrays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𝐴𝐴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𝐽𝐴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10AF89-61F1-4D4D-8714-A218032BE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20" y="2015035"/>
                <a:ext cx="10237199" cy="2997552"/>
              </a:xfrm>
              <a:prstGeom prst="rect">
                <a:avLst/>
              </a:prstGeom>
              <a:blipFill>
                <a:blip r:embed="rId2"/>
                <a:stretch>
                  <a:fillRect l="-774" r="-179" b="-3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07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666" y="332902"/>
            <a:ext cx="6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420" y="302124"/>
            <a:ext cx="10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Sparse Matrix Representation</a:t>
            </a:r>
            <a:endParaRPr lang="ko-KR" altLang="en-US" sz="4000" b="1" dirty="0">
              <a:solidFill>
                <a:srgbClr val="01303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7467-6CB8-4DE1-B15F-DF71888E77D6}"/>
              </a:ext>
            </a:extLst>
          </p:cNvPr>
          <p:cNvSpPr txBox="1"/>
          <p:nvPr/>
        </p:nvSpPr>
        <p:spPr>
          <a:xfrm>
            <a:off x="766019" y="1256898"/>
            <a:ext cx="1056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3039"/>
                </a:solidFill>
                <a:ea typeface="나눔스퀘어 ExtraBold" panose="020B0600000101010101" pitchFamily="50" charset="-127"/>
              </a:rPr>
              <a:t>2. Compressed Sparse Row (CSR)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8D7BE3-13C3-4570-B073-8049DBCDA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9" y="2493173"/>
            <a:ext cx="4067743" cy="1943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E54E4F-DF5F-4653-9CC7-7C3690980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842" y="2521142"/>
            <a:ext cx="7249537" cy="18004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2C8E839-9106-48CB-9E0F-799004C7E262}"/>
              </a:ext>
            </a:extLst>
          </p:cNvPr>
          <p:cNvSpPr/>
          <p:nvPr/>
        </p:nvSpPr>
        <p:spPr>
          <a:xfrm>
            <a:off x="5776997" y="3716928"/>
            <a:ext cx="971275" cy="495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A1A5A1-5409-4A95-BADB-35CC3143255F}"/>
              </a:ext>
            </a:extLst>
          </p:cNvPr>
          <p:cNvSpPr/>
          <p:nvPr/>
        </p:nvSpPr>
        <p:spPr>
          <a:xfrm>
            <a:off x="1406293" y="2536382"/>
            <a:ext cx="543411" cy="410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40A14-9CCF-4C85-BBBF-47B4ABEC394D}"/>
                  </a:ext>
                </a:extLst>
              </p:cNvPr>
              <p:cNvSpPr txBox="1"/>
              <p:nvPr/>
            </p:nvSpPr>
            <p:spPr>
              <a:xfrm>
                <a:off x="1044420" y="4581849"/>
                <a:ext cx="10480334" cy="1969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Content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𝐼𝐴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(</m:t>
                    </m:r>
                    <m:r>
                      <a:rPr lang="en-US" altLang="ko-KR" sz="24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𝑖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is the position in arrays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𝐴𝐴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𝐽𝐴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where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𝑖</m:t>
                        </m:r>
                      </m:e>
                      <m:sup>
                        <m:r>
                          <a:rPr lang="en-US" altLang="ko-KR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row starts.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Length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𝐼𝐴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(</m:t>
                    </m:r>
                    <m:r>
                      <a:rPr lang="en-US" altLang="ko-KR" sz="24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𝑖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𝑛</m:t>
                    </m:r>
                    <m:r>
                      <a:rPr lang="en-US" altLang="ko-KR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+1</m:t>
                    </m:r>
                  </m:oMath>
                </a14:m>
                <a:endParaRPr lang="en-US" altLang="ko-KR" sz="2400" dirty="0">
                  <a:solidFill>
                    <a:srgbClr val="000000"/>
                  </a:solidFill>
                  <a:ea typeface="나눔스퀘어 ExtraBold" panose="020B0600000101010101" pitchFamily="50" charset="-127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𝑛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a typeface="나눔스퀘어 ExtraBold" panose="020B0600000101010101" pitchFamily="50" charset="-127"/>
                  </a:rPr>
                  <a:t> is row number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40A14-9CCF-4C85-BBBF-47B4ABEC3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20" y="4581849"/>
                <a:ext cx="10480334" cy="1969450"/>
              </a:xfrm>
              <a:prstGeom prst="rect">
                <a:avLst/>
              </a:prstGeom>
              <a:blipFill>
                <a:blip r:embed="rId4"/>
                <a:stretch>
                  <a:fillRect l="-756" b="-61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EF298A-E443-485C-A3D2-957A8CA69378}"/>
              </a:ext>
            </a:extLst>
          </p:cNvPr>
          <p:cNvSpPr/>
          <p:nvPr/>
        </p:nvSpPr>
        <p:spPr>
          <a:xfrm>
            <a:off x="5776997" y="2633810"/>
            <a:ext cx="543411" cy="970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DA3537D-0251-4155-B197-57453099BE0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949704" y="2741489"/>
            <a:ext cx="3827293" cy="3995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E6360E-D85A-4D0B-BF08-145E733C217B}"/>
              </a:ext>
            </a:extLst>
          </p:cNvPr>
          <p:cNvSpPr txBox="1"/>
          <p:nvPr/>
        </p:nvSpPr>
        <p:spPr>
          <a:xfrm>
            <a:off x="5827398" y="4221355"/>
            <a:ext cx="113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Length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BF21DD-344D-4011-B622-AEEADE0CF641}"/>
              </a:ext>
            </a:extLst>
          </p:cNvPr>
          <p:cNvSpPr txBox="1"/>
          <p:nvPr/>
        </p:nvSpPr>
        <p:spPr>
          <a:xfrm>
            <a:off x="4363720" y="3078527"/>
            <a:ext cx="164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Column </a:t>
            </a:r>
            <a:r>
              <a:rPr lang="en-US" altLang="ko-KR" dirty="0" err="1">
                <a:solidFill>
                  <a:srgbClr val="FF0000"/>
                </a:solidFill>
              </a:rPr>
              <a:t>Idx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29BA4F-E25C-43A0-84DD-1F6F680D8805}"/>
              </a:ext>
            </a:extLst>
          </p:cNvPr>
          <p:cNvSpPr txBox="1"/>
          <p:nvPr/>
        </p:nvSpPr>
        <p:spPr>
          <a:xfrm>
            <a:off x="4704222" y="2472420"/>
            <a:ext cx="130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Content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180D27-BDA7-4BF7-98CF-965474EA6D83}"/>
              </a:ext>
            </a:extLst>
          </p:cNvPr>
          <p:cNvSpPr/>
          <p:nvPr/>
        </p:nvSpPr>
        <p:spPr>
          <a:xfrm>
            <a:off x="3082693" y="2521142"/>
            <a:ext cx="543411" cy="41021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7323FD-0A68-4DE9-8C14-10947F5BE07E}"/>
              </a:ext>
            </a:extLst>
          </p:cNvPr>
          <p:cNvSpPr/>
          <p:nvPr/>
        </p:nvSpPr>
        <p:spPr>
          <a:xfrm>
            <a:off x="6217328" y="2693947"/>
            <a:ext cx="543411" cy="97045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F7E90FA-C532-4B40-B333-95A03B7666E8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3626104" y="2726249"/>
            <a:ext cx="2591224" cy="45292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A6F674-C4F0-4BEC-85D8-6D382407BB3A}"/>
              </a:ext>
            </a:extLst>
          </p:cNvPr>
          <p:cNvSpPr/>
          <p:nvPr/>
        </p:nvSpPr>
        <p:spPr>
          <a:xfrm>
            <a:off x="7686580" y="3675328"/>
            <a:ext cx="971275" cy="49540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967D82-07E5-48E4-BBBE-4759F37B7481}"/>
              </a:ext>
            </a:extLst>
          </p:cNvPr>
          <p:cNvSpPr/>
          <p:nvPr/>
        </p:nvSpPr>
        <p:spPr>
          <a:xfrm>
            <a:off x="3712645" y="3907606"/>
            <a:ext cx="543411" cy="41021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F1AFE5-7AE7-4651-94B5-FBC57C6C6A35}"/>
              </a:ext>
            </a:extLst>
          </p:cNvPr>
          <p:cNvSpPr/>
          <p:nvPr/>
        </p:nvSpPr>
        <p:spPr>
          <a:xfrm>
            <a:off x="10783064" y="2685460"/>
            <a:ext cx="543411" cy="9704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FC2BF8-526F-4496-A092-81C3025CB3B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4256056" y="3170685"/>
            <a:ext cx="6527008" cy="94202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825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5455</TotalTime>
  <Words>4645</Words>
  <Application>Microsoft Office PowerPoint</Application>
  <PresentationFormat>와이드스크린</PresentationFormat>
  <Paragraphs>654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1" baseType="lpstr">
      <vt:lpstr>맑은 고딕</vt:lpstr>
      <vt:lpstr>Arial</vt:lpstr>
      <vt:lpstr>Cambria Math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오석준</cp:lastModifiedBy>
  <cp:revision>597</cp:revision>
  <dcterms:created xsi:type="dcterms:W3CDTF">2019-03-11T01:03:02Z</dcterms:created>
  <dcterms:modified xsi:type="dcterms:W3CDTF">2021-01-21T08:55:14Z</dcterms:modified>
</cp:coreProperties>
</file>